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tiff" ContentType="image/tiff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4"/>
  </p:notesMasterIdLst>
  <p:sldIdLst>
    <p:sldId id="256" r:id="rId2"/>
    <p:sldId id="397" r:id="rId3"/>
    <p:sldId id="373" r:id="rId4"/>
    <p:sldId id="279" r:id="rId5"/>
    <p:sldId id="376" r:id="rId6"/>
    <p:sldId id="377" r:id="rId7"/>
    <p:sldId id="379" r:id="rId8"/>
    <p:sldId id="380" r:id="rId9"/>
    <p:sldId id="381" r:id="rId10"/>
    <p:sldId id="443" r:id="rId11"/>
    <p:sldId id="382" r:id="rId12"/>
    <p:sldId id="383" r:id="rId13"/>
    <p:sldId id="384" r:id="rId14"/>
    <p:sldId id="385" r:id="rId15"/>
    <p:sldId id="386" r:id="rId16"/>
    <p:sldId id="387" r:id="rId17"/>
    <p:sldId id="388" r:id="rId18"/>
    <p:sldId id="389" r:id="rId19"/>
    <p:sldId id="390" r:id="rId20"/>
    <p:sldId id="374" r:id="rId21"/>
    <p:sldId id="375" r:id="rId22"/>
    <p:sldId id="371" r:id="rId23"/>
    <p:sldId id="367" r:id="rId24"/>
    <p:sldId id="368" r:id="rId25"/>
    <p:sldId id="369" r:id="rId26"/>
    <p:sldId id="370" r:id="rId27"/>
    <p:sldId id="398" r:id="rId28"/>
    <p:sldId id="444" r:id="rId29"/>
    <p:sldId id="445" r:id="rId30"/>
    <p:sldId id="399" r:id="rId31"/>
    <p:sldId id="401" r:id="rId32"/>
    <p:sldId id="446" r:id="rId33"/>
    <p:sldId id="410" r:id="rId34"/>
    <p:sldId id="411" r:id="rId35"/>
    <p:sldId id="408" r:id="rId36"/>
    <p:sldId id="402" r:id="rId37"/>
    <p:sldId id="403" r:id="rId38"/>
    <p:sldId id="404" r:id="rId39"/>
    <p:sldId id="405" r:id="rId40"/>
    <p:sldId id="406" r:id="rId41"/>
    <p:sldId id="418" r:id="rId42"/>
    <p:sldId id="409" r:id="rId43"/>
    <p:sldId id="407" r:id="rId44"/>
    <p:sldId id="432" r:id="rId45"/>
    <p:sldId id="433" r:id="rId46"/>
    <p:sldId id="434" r:id="rId47"/>
    <p:sldId id="435" r:id="rId48"/>
    <p:sldId id="436" r:id="rId49"/>
    <p:sldId id="413" r:id="rId50"/>
    <p:sldId id="412" r:id="rId51"/>
    <p:sldId id="415" r:id="rId52"/>
    <p:sldId id="416" r:id="rId53"/>
    <p:sldId id="438" r:id="rId54"/>
    <p:sldId id="439" r:id="rId55"/>
    <p:sldId id="440" r:id="rId56"/>
    <p:sldId id="441" r:id="rId57"/>
    <p:sldId id="442" r:id="rId58"/>
    <p:sldId id="424" r:id="rId59"/>
    <p:sldId id="447" r:id="rId60"/>
    <p:sldId id="431" r:id="rId61"/>
    <p:sldId id="419" r:id="rId62"/>
    <p:sldId id="420" r:id="rId63"/>
    <p:sldId id="422" r:id="rId64"/>
    <p:sldId id="423" r:id="rId65"/>
    <p:sldId id="417" r:id="rId66"/>
    <p:sldId id="448" r:id="rId67"/>
    <p:sldId id="428" r:id="rId68"/>
    <p:sldId id="425" r:id="rId69"/>
    <p:sldId id="426" r:id="rId70"/>
    <p:sldId id="427" r:id="rId71"/>
    <p:sldId id="429" r:id="rId72"/>
    <p:sldId id="430" r:id="rId73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12" autoAdjust="0"/>
    <p:restoredTop sz="94660"/>
  </p:normalViewPr>
  <p:slideViewPr>
    <p:cSldViewPr>
      <p:cViewPr varScale="1">
        <p:scale>
          <a:sx n="102" d="100"/>
          <a:sy n="102" d="100"/>
        </p:scale>
        <p:origin x="-124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40E736-336D-4CB3-88A0-DC0E0AAD2B13}" type="datetimeFigureOut">
              <a:rPr lang="it-IT" smtClean="0"/>
              <a:pPr/>
              <a:t>02/04/2012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0D0E29-9FB9-495D-883C-796ACA9640D9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BD73CC-4ADA-4F6E-BFA9-B068C3C68AEA}" type="datetimeFigureOut">
              <a:rPr lang="it-IT" smtClean="0"/>
              <a:pPr/>
              <a:t>02/04/2012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826F4-B95D-43FA-8CDE-64B0B806FF41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BD73CC-4ADA-4F6E-BFA9-B068C3C68AEA}" type="datetimeFigureOut">
              <a:rPr lang="it-IT" smtClean="0"/>
              <a:pPr/>
              <a:t>02/04/2012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826F4-B95D-43FA-8CDE-64B0B806FF41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BD73CC-4ADA-4F6E-BFA9-B068C3C68AEA}" type="datetimeFigureOut">
              <a:rPr lang="it-IT" smtClean="0"/>
              <a:pPr/>
              <a:t>02/04/2012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826F4-B95D-43FA-8CDE-64B0B806FF41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BD73CC-4ADA-4F6E-BFA9-B068C3C68AEA}" type="datetimeFigureOut">
              <a:rPr lang="it-IT" smtClean="0"/>
              <a:pPr/>
              <a:t>02/04/2012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826F4-B95D-43FA-8CDE-64B0B806FF41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BD73CC-4ADA-4F6E-BFA9-B068C3C68AEA}" type="datetimeFigureOut">
              <a:rPr lang="it-IT" smtClean="0"/>
              <a:pPr/>
              <a:t>02/04/2012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826F4-B95D-43FA-8CDE-64B0B806FF41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BD73CC-4ADA-4F6E-BFA9-B068C3C68AEA}" type="datetimeFigureOut">
              <a:rPr lang="it-IT" smtClean="0"/>
              <a:pPr/>
              <a:t>02/04/2012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826F4-B95D-43FA-8CDE-64B0B806FF41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BD73CC-4ADA-4F6E-BFA9-B068C3C68AEA}" type="datetimeFigureOut">
              <a:rPr lang="it-IT" smtClean="0"/>
              <a:pPr/>
              <a:t>02/04/2012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826F4-B95D-43FA-8CDE-64B0B806FF41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BD73CC-4ADA-4F6E-BFA9-B068C3C68AEA}" type="datetimeFigureOut">
              <a:rPr lang="it-IT" smtClean="0"/>
              <a:pPr/>
              <a:t>02/04/2012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826F4-B95D-43FA-8CDE-64B0B806FF41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BD73CC-4ADA-4F6E-BFA9-B068C3C68AEA}" type="datetimeFigureOut">
              <a:rPr lang="it-IT" smtClean="0"/>
              <a:pPr/>
              <a:t>02/04/2012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826F4-B95D-43FA-8CDE-64B0B806FF41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BD73CC-4ADA-4F6E-BFA9-B068C3C68AEA}" type="datetimeFigureOut">
              <a:rPr lang="it-IT" smtClean="0"/>
              <a:pPr/>
              <a:t>02/04/2012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826F4-B95D-43FA-8CDE-64B0B806FF41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BD73CC-4ADA-4F6E-BFA9-B068C3C68AEA}" type="datetimeFigureOut">
              <a:rPr lang="it-IT" smtClean="0"/>
              <a:pPr/>
              <a:t>02/04/2012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826F4-B95D-43FA-8CDE-64B0B806FF41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BD73CC-4ADA-4F6E-BFA9-B068C3C68AEA}" type="datetimeFigureOut">
              <a:rPr lang="it-IT" smtClean="0"/>
              <a:pPr/>
              <a:t>02/04/2012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9826F4-B95D-43FA-8CDE-64B0B806FF41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tif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0" y="116632"/>
            <a:ext cx="9144000" cy="4320480"/>
          </a:xfrm>
        </p:spPr>
        <p:txBody>
          <a:bodyPr>
            <a:normAutofit/>
          </a:bodyPr>
          <a:lstStyle/>
          <a:p>
            <a:r>
              <a:rPr lang="it-IT" sz="1600" dirty="0" smtClean="0">
                <a:latin typeface="Arial Rounded MT Bold" pitchFamily="34" charset="0"/>
              </a:rPr>
              <a:t/>
            </a:r>
            <a:br>
              <a:rPr lang="it-IT" sz="1600" dirty="0" smtClean="0">
                <a:latin typeface="Arial Rounded MT Bold" pitchFamily="34" charset="0"/>
              </a:rPr>
            </a:br>
            <a:r>
              <a:rPr lang="it-IT" sz="1600" dirty="0" smtClean="0">
                <a:latin typeface="Arial Rounded MT Bold" pitchFamily="34" charset="0"/>
              </a:rPr>
              <a:t/>
            </a:r>
            <a:br>
              <a:rPr lang="it-IT" sz="1600" dirty="0" smtClean="0">
                <a:latin typeface="Arial Rounded MT Bold" pitchFamily="34" charset="0"/>
              </a:rPr>
            </a:br>
            <a:r>
              <a:rPr lang="it-IT" sz="1600" dirty="0" smtClean="0">
                <a:latin typeface="Arial Rounded MT Bold" pitchFamily="34" charset="0"/>
              </a:rPr>
              <a:t/>
            </a:r>
            <a:br>
              <a:rPr lang="it-IT" sz="1600" dirty="0" smtClean="0">
                <a:latin typeface="Arial Rounded MT Bold" pitchFamily="34" charset="0"/>
              </a:rPr>
            </a:br>
            <a:r>
              <a:rPr lang="it-IT" sz="1600" dirty="0" smtClean="0">
                <a:latin typeface="Arial Rounded MT Bold" pitchFamily="34" charset="0"/>
              </a:rPr>
              <a:t/>
            </a:r>
            <a:br>
              <a:rPr lang="it-IT" sz="1600" dirty="0" smtClean="0">
                <a:latin typeface="Arial Rounded MT Bold" pitchFamily="34" charset="0"/>
              </a:rPr>
            </a:br>
            <a:r>
              <a:rPr lang="it-IT" sz="1600" dirty="0" smtClean="0">
                <a:latin typeface="Arial Rounded MT Bold" pitchFamily="34" charset="0"/>
              </a:rPr>
              <a:t/>
            </a:r>
            <a:br>
              <a:rPr lang="it-IT" sz="1600" dirty="0" smtClean="0">
                <a:latin typeface="Arial Rounded MT Bold" pitchFamily="34" charset="0"/>
              </a:rPr>
            </a:br>
            <a:r>
              <a:rPr lang="it-IT" sz="1600" dirty="0" smtClean="0">
                <a:latin typeface="Arial Rounded MT Bold" pitchFamily="34" charset="0"/>
              </a:rPr>
              <a:t/>
            </a:r>
            <a:br>
              <a:rPr lang="it-IT" sz="1600" dirty="0" smtClean="0">
                <a:latin typeface="Arial Rounded MT Bold" pitchFamily="34" charset="0"/>
              </a:rPr>
            </a:br>
            <a:r>
              <a:rPr lang="it-IT" sz="1600" dirty="0" smtClean="0">
                <a:latin typeface="Arial Rounded MT Bold" pitchFamily="34" charset="0"/>
              </a:rPr>
              <a:t/>
            </a:r>
            <a:br>
              <a:rPr lang="it-IT" sz="1600" dirty="0" smtClean="0">
                <a:latin typeface="Arial Rounded MT Bold" pitchFamily="34" charset="0"/>
              </a:rPr>
            </a:br>
            <a:r>
              <a:rPr lang="it-IT" sz="1600" dirty="0" smtClean="0">
                <a:latin typeface="Arial Rounded MT Bold" pitchFamily="34" charset="0"/>
              </a:rPr>
              <a:t/>
            </a:r>
            <a:br>
              <a:rPr lang="it-IT" sz="1600" dirty="0" smtClean="0">
                <a:latin typeface="Arial Rounded MT Bold" pitchFamily="34" charset="0"/>
              </a:rPr>
            </a:br>
            <a:r>
              <a:rPr lang="it-IT" sz="6000" dirty="0" smtClean="0">
                <a:latin typeface="Arial Rounded MT Bold" pitchFamily="34" charset="0"/>
              </a:rPr>
              <a:t>Il restauro virtuale 3D</a:t>
            </a:r>
            <a:endParaRPr lang="it-IT" sz="6000" dirty="0">
              <a:latin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504056"/>
          </a:xfrm>
        </p:spPr>
        <p:txBody>
          <a:bodyPr>
            <a:normAutofit fontScale="90000"/>
          </a:bodyPr>
          <a:lstStyle/>
          <a:p>
            <a:pPr algn="l"/>
            <a:r>
              <a:rPr lang="it-IT" sz="1600" dirty="0" smtClean="0">
                <a:latin typeface="Arial Rounded MT Bold" pitchFamily="34" charset="0"/>
              </a:rPr>
              <a:t/>
            </a:r>
            <a:br>
              <a:rPr lang="it-IT" sz="1600" dirty="0" smtClean="0">
                <a:latin typeface="Arial Rounded MT Bold" pitchFamily="34" charset="0"/>
              </a:rPr>
            </a:br>
            <a:r>
              <a:rPr lang="it-IT" sz="1600" b="1" dirty="0" smtClean="0">
                <a:latin typeface="Arial Rounded MT Bold" pitchFamily="34" charset="0"/>
              </a:rPr>
              <a:t> </a:t>
            </a:r>
            <a:r>
              <a:rPr lang="it-IT" sz="1600" b="1" dirty="0" smtClean="0"/>
              <a:t>dal rilievo al modello</a:t>
            </a:r>
            <a:endParaRPr lang="it-IT" sz="1600" b="1" dirty="0">
              <a:latin typeface="+mn-lt"/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47664" y="6595120"/>
            <a:ext cx="6400800" cy="262880"/>
          </a:xfrm>
        </p:spPr>
        <p:txBody>
          <a:bodyPr>
            <a:normAutofit lnSpcReduction="10000"/>
          </a:bodyPr>
          <a:lstStyle/>
          <a:p>
            <a:r>
              <a:rPr lang="it-IT" sz="1200" dirty="0" smtClean="0">
                <a:solidFill>
                  <a:schemeClr val="tx1"/>
                </a:solidFill>
              </a:rPr>
              <a:t>modellazione e </a:t>
            </a:r>
            <a:r>
              <a:rPr lang="it-IT" sz="1200" dirty="0" err="1" smtClean="0">
                <a:solidFill>
                  <a:schemeClr val="tx1"/>
                </a:solidFill>
              </a:rPr>
              <a:t>texturing</a:t>
            </a:r>
            <a:r>
              <a:rPr lang="it-IT" sz="1200" dirty="0" smtClean="0">
                <a:solidFill>
                  <a:schemeClr val="tx1"/>
                </a:solidFill>
              </a:rPr>
              <a:t> dello stilobate con Estrusione </a:t>
            </a:r>
            <a:r>
              <a:rPr lang="it-IT" sz="1200" dirty="0" err="1" smtClean="0">
                <a:solidFill>
                  <a:schemeClr val="tx1"/>
                </a:solidFill>
              </a:rPr>
              <a:t>Nurbs</a:t>
            </a:r>
            <a:endParaRPr lang="it-IT" sz="1200" dirty="0">
              <a:solidFill>
                <a:schemeClr val="tx1"/>
              </a:solidFill>
            </a:endParaRPr>
          </a:p>
        </p:txBody>
      </p:sp>
      <p:pic>
        <p:nvPicPr>
          <p:cNvPr id="6" name="Immagine 5" descr="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729966"/>
            <a:ext cx="9144000" cy="53980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504056"/>
          </a:xfrm>
        </p:spPr>
        <p:txBody>
          <a:bodyPr>
            <a:normAutofit fontScale="90000"/>
          </a:bodyPr>
          <a:lstStyle/>
          <a:p>
            <a:pPr algn="l"/>
            <a:r>
              <a:rPr lang="it-IT" sz="1600" dirty="0" smtClean="0">
                <a:latin typeface="Arial Rounded MT Bold" pitchFamily="34" charset="0"/>
              </a:rPr>
              <a:t/>
            </a:r>
            <a:br>
              <a:rPr lang="it-IT" sz="1600" dirty="0" smtClean="0">
                <a:latin typeface="Arial Rounded MT Bold" pitchFamily="34" charset="0"/>
              </a:rPr>
            </a:br>
            <a:r>
              <a:rPr lang="it-IT" sz="1600" b="1" dirty="0" smtClean="0">
                <a:latin typeface="Arial Rounded MT Bold" pitchFamily="34" charset="0"/>
              </a:rPr>
              <a:t> </a:t>
            </a:r>
            <a:r>
              <a:rPr lang="it-IT" sz="1600" b="1" dirty="0" smtClean="0"/>
              <a:t>dal rilievo al modello</a:t>
            </a:r>
            <a:endParaRPr lang="it-IT" sz="1600" b="1" dirty="0">
              <a:latin typeface="+mn-lt"/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47664" y="6595120"/>
            <a:ext cx="6400800" cy="262880"/>
          </a:xfrm>
        </p:spPr>
        <p:txBody>
          <a:bodyPr>
            <a:normAutofit lnSpcReduction="10000"/>
          </a:bodyPr>
          <a:lstStyle/>
          <a:p>
            <a:r>
              <a:rPr lang="it-IT" sz="1200" dirty="0" smtClean="0">
                <a:solidFill>
                  <a:schemeClr val="tx1"/>
                </a:solidFill>
              </a:rPr>
              <a:t>modellazione e </a:t>
            </a:r>
            <a:r>
              <a:rPr lang="it-IT" sz="1200" dirty="0" err="1" smtClean="0">
                <a:solidFill>
                  <a:schemeClr val="tx1"/>
                </a:solidFill>
              </a:rPr>
              <a:t>texturing</a:t>
            </a:r>
            <a:r>
              <a:rPr lang="it-IT" sz="1200" dirty="0" smtClean="0">
                <a:solidFill>
                  <a:schemeClr val="tx1"/>
                </a:solidFill>
              </a:rPr>
              <a:t> di una colonna con Rotazione </a:t>
            </a:r>
            <a:r>
              <a:rPr lang="it-IT" sz="1200" dirty="0" err="1" smtClean="0">
                <a:solidFill>
                  <a:schemeClr val="tx1"/>
                </a:solidFill>
              </a:rPr>
              <a:t>Nurbs</a:t>
            </a:r>
            <a:endParaRPr lang="it-IT" sz="1200" dirty="0">
              <a:solidFill>
                <a:schemeClr val="tx1"/>
              </a:solidFill>
            </a:endParaRPr>
          </a:p>
        </p:txBody>
      </p:sp>
      <p:pic>
        <p:nvPicPr>
          <p:cNvPr id="5" name="Immagine 4" descr="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733181"/>
            <a:ext cx="9144000" cy="53916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504056"/>
          </a:xfrm>
        </p:spPr>
        <p:txBody>
          <a:bodyPr>
            <a:normAutofit fontScale="90000"/>
          </a:bodyPr>
          <a:lstStyle/>
          <a:p>
            <a:pPr algn="l"/>
            <a:r>
              <a:rPr lang="it-IT" sz="1600" dirty="0" smtClean="0">
                <a:latin typeface="Arial Rounded MT Bold" pitchFamily="34" charset="0"/>
              </a:rPr>
              <a:t/>
            </a:r>
            <a:br>
              <a:rPr lang="it-IT" sz="1600" dirty="0" smtClean="0">
                <a:latin typeface="Arial Rounded MT Bold" pitchFamily="34" charset="0"/>
              </a:rPr>
            </a:br>
            <a:r>
              <a:rPr lang="it-IT" sz="1600" b="1" dirty="0" smtClean="0">
                <a:latin typeface="Arial Rounded MT Bold" pitchFamily="34" charset="0"/>
              </a:rPr>
              <a:t> </a:t>
            </a:r>
            <a:r>
              <a:rPr lang="it-IT" sz="1600" b="1" dirty="0" smtClean="0"/>
              <a:t>dal rilievo al modello</a:t>
            </a:r>
            <a:endParaRPr lang="it-IT" sz="1600" b="1" dirty="0">
              <a:latin typeface="+mn-lt"/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47664" y="6595120"/>
            <a:ext cx="6400800" cy="262880"/>
          </a:xfrm>
        </p:spPr>
        <p:txBody>
          <a:bodyPr>
            <a:normAutofit lnSpcReduction="10000"/>
          </a:bodyPr>
          <a:lstStyle/>
          <a:p>
            <a:r>
              <a:rPr lang="it-IT" sz="1200" dirty="0" smtClean="0">
                <a:solidFill>
                  <a:schemeClr val="tx1"/>
                </a:solidFill>
              </a:rPr>
              <a:t>ricostruzione del colonnato</a:t>
            </a:r>
            <a:endParaRPr lang="it-IT" sz="1200" dirty="0">
              <a:solidFill>
                <a:schemeClr val="tx1"/>
              </a:solidFill>
            </a:endParaRPr>
          </a:p>
        </p:txBody>
      </p:sp>
      <p:pic>
        <p:nvPicPr>
          <p:cNvPr id="4" name="Immagine 3" descr="c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746796"/>
            <a:ext cx="9144000" cy="53644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504056"/>
          </a:xfrm>
        </p:spPr>
        <p:txBody>
          <a:bodyPr>
            <a:normAutofit fontScale="90000"/>
          </a:bodyPr>
          <a:lstStyle/>
          <a:p>
            <a:pPr algn="l"/>
            <a:r>
              <a:rPr lang="it-IT" sz="1600" dirty="0" smtClean="0">
                <a:latin typeface="Arial Rounded MT Bold" pitchFamily="34" charset="0"/>
              </a:rPr>
              <a:t/>
            </a:r>
            <a:br>
              <a:rPr lang="it-IT" sz="1600" dirty="0" smtClean="0">
                <a:latin typeface="Arial Rounded MT Bold" pitchFamily="34" charset="0"/>
              </a:rPr>
            </a:br>
            <a:r>
              <a:rPr lang="it-IT" sz="1600" b="1" dirty="0" smtClean="0">
                <a:latin typeface="Arial Rounded MT Bold" pitchFamily="34" charset="0"/>
              </a:rPr>
              <a:t> </a:t>
            </a:r>
            <a:r>
              <a:rPr lang="it-IT" sz="1600" b="1" dirty="0" smtClean="0"/>
              <a:t>dal rilievo al modello</a:t>
            </a:r>
            <a:endParaRPr lang="it-IT" sz="1600" b="1" dirty="0">
              <a:latin typeface="+mn-lt"/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47664" y="6595120"/>
            <a:ext cx="6400800" cy="262880"/>
          </a:xfrm>
        </p:spPr>
        <p:txBody>
          <a:bodyPr>
            <a:normAutofit lnSpcReduction="10000"/>
          </a:bodyPr>
          <a:lstStyle/>
          <a:p>
            <a:r>
              <a:rPr lang="it-IT" sz="1200" dirty="0" smtClean="0">
                <a:solidFill>
                  <a:schemeClr val="tx1"/>
                </a:solidFill>
              </a:rPr>
              <a:t>modellazione dei pilastri angolari con </a:t>
            </a:r>
            <a:r>
              <a:rPr lang="it-IT" sz="1200" dirty="0" err="1" smtClean="0">
                <a:solidFill>
                  <a:schemeClr val="tx1"/>
                </a:solidFill>
              </a:rPr>
              <a:t>con</a:t>
            </a:r>
            <a:r>
              <a:rPr lang="it-IT" sz="1200" dirty="0" smtClean="0">
                <a:solidFill>
                  <a:schemeClr val="tx1"/>
                </a:solidFill>
              </a:rPr>
              <a:t> </a:t>
            </a:r>
            <a:r>
              <a:rPr lang="it-IT" sz="1200" dirty="0" err="1" smtClean="0">
                <a:solidFill>
                  <a:schemeClr val="tx1"/>
                </a:solidFill>
              </a:rPr>
              <a:t>Sweep</a:t>
            </a:r>
            <a:r>
              <a:rPr lang="it-IT" sz="1200" dirty="0" smtClean="0">
                <a:solidFill>
                  <a:schemeClr val="tx1"/>
                </a:solidFill>
              </a:rPr>
              <a:t> </a:t>
            </a:r>
            <a:r>
              <a:rPr lang="it-IT" sz="1200" dirty="0" err="1" smtClean="0">
                <a:solidFill>
                  <a:schemeClr val="tx1"/>
                </a:solidFill>
              </a:rPr>
              <a:t>Nurbs</a:t>
            </a:r>
            <a:endParaRPr lang="it-IT" sz="1200" dirty="0">
              <a:solidFill>
                <a:schemeClr val="tx1"/>
              </a:solidFill>
            </a:endParaRPr>
          </a:p>
        </p:txBody>
      </p:sp>
      <p:pic>
        <p:nvPicPr>
          <p:cNvPr id="4" name="Immagine 3" descr="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733181"/>
            <a:ext cx="9144000" cy="53916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504056"/>
          </a:xfrm>
        </p:spPr>
        <p:txBody>
          <a:bodyPr>
            <a:normAutofit fontScale="90000"/>
          </a:bodyPr>
          <a:lstStyle/>
          <a:p>
            <a:pPr algn="l"/>
            <a:r>
              <a:rPr lang="it-IT" sz="1600" dirty="0" smtClean="0">
                <a:latin typeface="Arial Rounded MT Bold" pitchFamily="34" charset="0"/>
              </a:rPr>
              <a:t/>
            </a:r>
            <a:br>
              <a:rPr lang="it-IT" sz="1600" dirty="0" smtClean="0">
                <a:latin typeface="Arial Rounded MT Bold" pitchFamily="34" charset="0"/>
              </a:rPr>
            </a:br>
            <a:r>
              <a:rPr lang="it-IT" sz="1600" b="1" dirty="0" smtClean="0">
                <a:latin typeface="Arial Rounded MT Bold" pitchFamily="34" charset="0"/>
              </a:rPr>
              <a:t> </a:t>
            </a:r>
            <a:r>
              <a:rPr lang="it-IT" sz="1600" b="1" dirty="0" smtClean="0"/>
              <a:t>dal rilievo al modello</a:t>
            </a:r>
            <a:endParaRPr lang="it-IT" sz="1600" b="1" dirty="0">
              <a:latin typeface="+mn-lt"/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47664" y="6595120"/>
            <a:ext cx="6400800" cy="262880"/>
          </a:xfrm>
        </p:spPr>
        <p:txBody>
          <a:bodyPr>
            <a:normAutofit lnSpcReduction="10000"/>
          </a:bodyPr>
          <a:lstStyle/>
          <a:p>
            <a:r>
              <a:rPr lang="it-IT" sz="1200" dirty="0" smtClean="0">
                <a:solidFill>
                  <a:schemeClr val="tx1"/>
                </a:solidFill>
              </a:rPr>
              <a:t>modellazione e </a:t>
            </a:r>
            <a:r>
              <a:rPr lang="it-IT" sz="1200" dirty="0" err="1" smtClean="0">
                <a:solidFill>
                  <a:schemeClr val="tx1"/>
                </a:solidFill>
              </a:rPr>
              <a:t>texturing</a:t>
            </a:r>
            <a:r>
              <a:rPr lang="it-IT" sz="1200" dirty="0" smtClean="0">
                <a:solidFill>
                  <a:schemeClr val="tx1"/>
                </a:solidFill>
              </a:rPr>
              <a:t> </a:t>
            </a:r>
            <a:r>
              <a:rPr lang="it-IT" sz="1200" dirty="0" smtClean="0">
                <a:solidFill>
                  <a:schemeClr val="tx1"/>
                </a:solidFill>
              </a:rPr>
              <a:t>dell’architrave </a:t>
            </a:r>
            <a:r>
              <a:rPr lang="it-IT" sz="1200" dirty="0" smtClean="0">
                <a:solidFill>
                  <a:schemeClr val="tx1"/>
                </a:solidFill>
              </a:rPr>
              <a:t>con Estrusione </a:t>
            </a:r>
            <a:r>
              <a:rPr lang="it-IT" sz="1200" dirty="0" err="1" smtClean="0">
                <a:solidFill>
                  <a:schemeClr val="tx1"/>
                </a:solidFill>
              </a:rPr>
              <a:t>Nurbs</a:t>
            </a:r>
            <a:endParaRPr lang="it-IT" sz="1200" dirty="0">
              <a:solidFill>
                <a:schemeClr val="tx1"/>
              </a:solidFill>
            </a:endParaRPr>
          </a:p>
        </p:txBody>
      </p:sp>
      <p:pic>
        <p:nvPicPr>
          <p:cNvPr id="4" name="Immagine 3" descr="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744073"/>
            <a:ext cx="9144000" cy="53698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504056"/>
          </a:xfrm>
        </p:spPr>
        <p:txBody>
          <a:bodyPr>
            <a:normAutofit fontScale="90000"/>
          </a:bodyPr>
          <a:lstStyle/>
          <a:p>
            <a:pPr algn="l"/>
            <a:r>
              <a:rPr lang="it-IT" sz="1600" dirty="0" smtClean="0">
                <a:latin typeface="Arial Rounded MT Bold" pitchFamily="34" charset="0"/>
              </a:rPr>
              <a:t/>
            </a:r>
            <a:br>
              <a:rPr lang="it-IT" sz="1600" dirty="0" smtClean="0">
                <a:latin typeface="Arial Rounded MT Bold" pitchFamily="34" charset="0"/>
              </a:rPr>
            </a:br>
            <a:r>
              <a:rPr lang="it-IT" sz="1600" b="1" dirty="0" smtClean="0">
                <a:latin typeface="Arial Rounded MT Bold" pitchFamily="34" charset="0"/>
              </a:rPr>
              <a:t> </a:t>
            </a:r>
            <a:r>
              <a:rPr lang="it-IT" sz="1600" b="1" dirty="0" smtClean="0"/>
              <a:t>dal rilievo al modello</a:t>
            </a:r>
            <a:endParaRPr lang="it-IT" sz="1600" b="1" dirty="0">
              <a:latin typeface="+mn-lt"/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47664" y="6595120"/>
            <a:ext cx="6400800" cy="262880"/>
          </a:xfrm>
        </p:spPr>
        <p:txBody>
          <a:bodyPr>
            <a:normAutofit lnSpcReduction="10000"/>
          </a:bodyPr>
          <a:lstStyle/>
          <a:p>
            <a:r>
              <a:rPr lang="it-IT" sz="1200" dirty="0" smtClean="0">
                <a:solidFill>
                  <a:schemeClr val="tx1"/>
                </a:solidFill>
              </a:rPr>
              <a:t>modellazione del fregio con Estrusione </a:t>
            </a:r>
            <a:r>
              <a:rPr lang="it-IT" sz="1200" dirty="0" err="1" smtClean="0">
                <a:solidFill>
                  <a:schemeClr val="tx1"/>
                </a:solidFill>
              </a:rPr>
              <a:t>Nurbs</a:t>
            </a:r>
            <a:endParaRPr lang="it-IT" sz="1200" dirty="0">
              <a:solidFill>
                <a:schemeClr val="tx1"/>
              </a:solidFill>
            </a:endParaRPr>
          </a:p>
        </p:txBody>
      </p:sp>
      <p:pic>
        <p:nvPicPr>
          <p:cNvPr id="4" name="Immagine 3" descr="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735904"/>
            <a:ext cx="9144000" cy="53861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504056"/>
          </a:xfrm>
        </p:spPr>
        <p:txBody>
          <a:bodyPr>
            <a:normAutofit fontScale="90000"/>
          </a:bodyPr>
          <a:lstStyle/>
          <a:p>
            <a:pPr algn="l"/>
            <a:r>
              <a:rPr lang="it-IT" sz="1600" dirty="0" smtClean="0">
                <a:latin typeface="Arial Rounded MT Bold" pitchFamily="34" charset="0"/>
              </a:rPr>
              <a:t/>
            </a:r>
            <a:br>
              <a:rPr lang="it-IT" sz="1600" dirty="0" smtClean="0">
                <a:latin typeface="Arial Rounded MT Bold" pitchFamily="34" charset="0"/>
              </a:rPr>
            </a:br>
            <a:r>
              <a:rPr lang="it-IT" sz="1600" b="1" dirty="0" smtClean="0">
                <a:latin typeface="Arial Rounded MT Bold" pitchFamily="34" charset="0"/>
              </a:rPr>
              <a:t> </a:t>
            </a:r>
            <a:r>
              <a:rPr lang="it-IT" sz="1600" b="1" dirty="0" smtClean="0"/>
              <a:t>dal rilievo al modello</a:t>
            </a:r>
            <a:endParaRPr lang="it-IT" sz="1600" b="1" dirty="0">
              <a:latin typeface="+mn-lt"/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47664" y="6595120"/>
            <a:ext cx="6400800" cy="262880"/>
          </a:xfrm>
        </p:spPr>
        <p:txBody>
          <a:bodyPr>
            <a:normAutofit lnSpcReduction="10000"/>
          </a:bodyPr>
          <a:lstStyle/>
          <a:p>
            <a:r>
              <a:rPr lang="it-IT" sz="1200" smtClean="0">
                <a:solidFill>
                  <a:schemeClr val="tx1"/>
                </a:solidFill>
              </a:rPr>
              <a:t>modellazione </a:t>
            </a:r>
            <a:r>
              <a:rPr lang="it-IT" sz="1200" dirty="0" smtClean="0">
                <a:solidFill>
                  <a:schemeClr val="tx1"/>
                </a:solidFill>
              </a:rPr>
              <a:t>e </a:t>
            </a:r>
            <a:r>
              <a:rPr lang="it-IT" sz="1200" dirty="0" err="1" smtClean="0">
                <a:solidFill>
                  <a:schemeClr val="tx1"/>
                </a:solidFill>
              </a:rPr>
              <a:t>texturing</a:t>
            </a:r>
            <a:r>
              <a:rPr lang="it-IT" sz="1200" dirty="0" smtClean="0">
                <a:solidFill>
                  <a:schemeClr val="tx1"/>
                </a:solidFill>
              </a:rPr>
              <a:t> delle cornici</a:t>
            </a:r>
            <a:endParaRPr lang="it-IT" sz="1200" dirty="0">
              <a:solidFill>
                <a:schemeClr val="tx1"/>
              </a:solidFill>
            </a:endParaRPr>
          </a:p>
        </p:txBody>
      </p:sp>
      <p:pic>
        <p:nvPicPr>
          <p:cNvPr id="4" name="Immagine 3" descr="g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735904"/>
            <a:ext cx="9144000" cy="53861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504056"/>
          </a:xfrm>
        </p:spPr>
        <p:txBody>
          <a:bodyPr>
            <a:normAutofit fontScale="90000"/>
          </a:bodyPr>
          <a:lstStyle/>
          <a:p>
            <a:pPr algn="l"/>
            <a:r>
              <a:rPr lang="it-IT" sz="1600" dirty="0" smtClean="0">
                <a:latin typeface="Arial Rounded MT Bold" pitchFamily="34" charset="0"/>
              </a:rPr>
              <a:t/>
            </a:r>
            <a:br>
              <a:rPr lang="it-IT" sz="1600" dirty="0" smtClean="0">
                <a:latin typeface="Arial Rounded MT Bold" pitchFamily="34" charset="0"/>
              </a:rPr>
            </a:br>
            <a:r>
              <a:rPr lang="it-IT" sz="1600" b="1" dirty="0" smtClean="0">
                <a:latin typeface="Arial Rounded MT Bold" pitchFamily="34" charset="0"/>
              </a:rPr>
              <a:t> </a:t>
            </a:r>
            <a:r>
              <a:rPr lang="it-IT" sz="1600" b="1" dirty="0" smtClean="0"/>
              <a:t>dal rilievo al modello</a:t>
            </a:r>
            <a:endParaRPr lang="it-IT" sz="1600" b="1" dirty="0">
              <a:latin typeface="+mn-lt"/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47664" y="6595120"/>
            <a:ext cx="6400800" cy="262880"/>
          </a:xfrm>
        </p:spPr>
        <p:txBody>
          <a:bodyPr>
            <a:normAutofit lnSpcReduction="10000"/>
          </a:bodyPr>
          <a:lstStyle/>
          <a:p>
            <a:endParaRPr lang="it-IT" sz="1200" dirty="0">
              <a:solidFill>
                <a:schemeClr val="tx1"/>
              </a:solidFill>
            </a:endParaRPr>
          </a:p>
        </p:txBody>
      </p:sp>
      <p:pic>
        <p:nvPicPr>
          <p:cNvPr id="4" name="Immagine 3" descr="h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730458"/>
            <a:ext cx="9144000" cy="53970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504056"/>
          </a:xfrm>
        </p:spPr>
        <p:txBody>
          <a:bodyPr>
            <a:normAutofit fontScale="90000"/>
          </a:bodyPr>
          <a:lstStyle/>
          <a:p>
            <a:pPr algn="l"/>
            <a:r>
              <a:rPr lang="it-IT" sz="1600" dirty="0" smtClean="0">
                <a:latin typeface="Arial Rounded MT Bold" pitchFamily="34" charset="0"/>
              </a:rPr>
              <a:t/>
            </a:r>
            <a:br>
              <a:rPr lang="it-IT" sz="1600" dirty="0" smtClean="0">
                <a:latin typeface="Arial Rounded MT Bold" pitchFamily="34" charset="0"/>
              </a:rPr>
            </a:br>
            <a:r>
              <a:rPr lang="it-IT" sz="1600" b="1" dirty="0" smtClean="0">
                <a:latin typeface="Arial Rounded MT Bold" pitchFamily="34" charset="0"/>
              </a:rPr>
              <a:t> </a:t>
            </a:r>
            <a:r>
              <a:rPr lang="it-IT" sz="1600" b="1" dirty="0" smtClean="0"/>
              <a:t>dal rilievo al modello</a:t>
            </a:r>
            <a:endParaRPr lang="it-IT" sz="1600" b="1" dirty="0">
              <a:latin typeface="+mn-lt"/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47664" y="6595120"/>
            <a:ext cx="6400800" cy="262880"/>
          </a:xfrm>
        </p:spPr>
        <p:txBody>
          <a:bodyPr>
            <a:normAutofit lnSpcReduction="10000"/>
          </a:bodyPr>
          <a:lstStyle/>
          <a:p>
            <a:r>
              <a:rPr lang="it-IT" sz="1200" dirty="0" smtClean="0">
                <a:solidFill>
                  <a:schemeClr val="tx1"/>
                </a:solidFill>
              </a:rPr>
              <a:t>ricostruzione </a:t>
            </a:r>
            <a:r>
              <a:rPr lang="it-IT" sz="1200" dirty="0" smtClean="0">
                <a:solidFill>
                  <a:schemeClr val="tx1"/>
                </a:solidFill>
              </a:rPr>
              <a:t>degli elementi lignei </a:t>
            </a:r>
            <a:r>
              <a:rPr lang="it-IT" sz="1200" dirty="0" smtClean="0">
                <a:solidFill>
                  <a:schemeClr val="tx1"/>
                </a:solidFill>
              </a:rPr>
              <a:t>della copertura</a:t>
            </a:r>
            <a:endParaRPr lang="it-IT" sz="1200" dirty="0">
              <a:solidFill>
                <a:schemeClr val="tx1"/>
              </a:solidFill>
            </a:endParaRPr>
          </a:p>
        </p:txBody>
      </p:sp>
      <p:pic>
        <p:nvPicPr>
          <p:cNvPr id="5" name="Immagine 4" descr="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730458"/>
            <a:ext cx="9144000" cy="53970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504056"/>
          </a:xfrm>
        </p:spPr>
        <p:txBody>
          <a:bodyPr>
            <a:normAutofit fontScale="90000"/>
          </a:bodyPr>
          <a:lstStyle/>
          <a:p>
            <a:pPr algn="l"/>
            <a:r>
              <a:rPr lang="it-IT" sz="1600" dirty="0" smtClean="0">
                <a:latin typeface="Arial Rounded MT Bold" pitchFamily="34" charset="0"/>
              </a:rPr>
              <a:t/>
            </a:r>
            <a:br>
              <a:rPr lang="it-IT" sz="1600" dirty="0" smtClean="0">
                <a:latin typeface="Arial Rounded MT Bold" pitchFamily="34" charset="0"/>
              </a:rPr>
            </a:br>
            <a:r>
              <a:rPr lang="it-IT" sz="1600" b="1" dirty="0" smtClean="0">
                <a:latin typeface="Arial Rounded MT Bold" pitchFamily="34" charset="0"/>
              </a:rPr>
              <a:t> </a:t>
            </a:r>
            <a:r>
              <a:rPr lang="it-IT" sz="1600" b="1" dirty="0" smtClean="0"/>
              <a:t>dal rilievo al modello</a:t>
            </a:r>
            <a:endParaRPr lang="it-IT" sz="1600" b="1" dirty="0">
              <a:latin typeface="+mn-lt"/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47664" y="6595120"/>
            <a:ext cx="6400800" cy="262880"/>
          </a:xfrm>
        </p:spPr>
        <p:txBody>
          <a:bodyPr>
            <a:normAutofit lnSpcReduction="10000"/>
          </a:bodyPr>
          <a:lstStyle/>
          <a:p>
            <a:r>
              <a:rPr lang="it-IT" sz="1200" dirty="0" smtClean="0">
                <a:solidFill>
                  <a:schemeClr val="tx1"/>
                </a:solidFill>
              </a:rPr>
              <a:t>ricostruzione del manto di copertura</a:t>
            </a:r>
            <a:endParaRPr lang="it-IT" sz="1200" dirty="0">
              <a:solidFill>
                <a:schemeClr val="tx1"/>
              </a:solidFill>
            </a:endParaRPr>
          </a:p>
        </p:txBody>
      </p:sp>
      <p:pic>
        <p:nvPicPr>
          <p:cNvPr id="4" name="Immagine 3" descr="M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733181"/>
            <a:ext cx="9144000" cy="53916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0" y="1556792"/>
            <a:ext cx="9144000" cy="3573016"/>
          </a:xfrm>
        </p:spPr>
        <p:txBody>
          <a:bodyPr>
            <a:normAutofit/>
          </a:bodyPr>
          <a:lstStyle/>
          <a:p>
            <a:r>
              <a:rPr lang="it-IT" sz="1600" dirty="0" smtClean="0">
                <a:latin typeface="Arial Rounded MT Bold" pitchFamily="34" charset="0"/>
              </a:rPr>
              <a:t/>
            </a:r>
            <a:br>
              <a:rPr lang="it-IT" sz="1600" dirty="0" smtClean="0">
                <a:latin typeface="Arial Rounded MT Bold" pitchFamily="34" charset="0"/>
              </a:rPr>
            </a:br>
            <a:r>
              <a:rPr lang="it-IT" dirty="0" smtClean="0">
                <a:latin typeface="Arial Rounded MT Bold" pitchFamily="34" charset="0"/>
              </a:rPr>
              <a:t>dal rilievo al modello 3d</a:t>
            </a:r>
            <a:br>
              <a:rPr lang="it-IT" dirty="0" smtClean="0">
                <a:latin typeface="Arial Rounded MT Bold" pitchFamily="34" charset="0"/>
              </a:rPr>
            </a:br>
            <a:r>
              <a:rPr lang="it-IT" sz="2000" dirty="0" smtClean="0">
                <a:latin typeface="Arial Rounded MT Bold" pitchFamily="34" charset="0"/>
              </a:rPr>
              <a:t>la Stoà di marmo a </a:t>
            </a:r>
            <a:r>
              <a:rPr lang="it-IT" sz="2000" dirty="0" err="1" smtClean="0">
                <a:latin typeface="Arial Rounded MT Bold" pitchFamily="34" charset="0"/>
              </a:rPr>
              <a:t>Hierapolis</a:t>
            </a:r>
            <a:r>
              <a:rPr lang="it-IT" sz="2000" dirty="0" smtClean="0">
                <a:latin typeface="Arial Rounded MT Bold" pitchFamily="34" charset="0"/>
              </a:rPr>
              <a:t> di Frigia</a:t>
            </a:r>
            <a:br>
              <a:rPr lang="it-IT" sz="2000" dirty="0" smtClean="0">
                <a:latin typeface="Arial Rounded MT Bold" pitchFamily="34" charset="0"/>
              </a:rPr>
            </a:br>
            <a:r>
              <a:rPr lang="it-IT" sz="2000" dirty="0" smtClean="0">
                <a:latin typeface="Arial Rounded MT Bold" pitchFamily="34" charset="0"/>
              </a:rPr>
              <a:t/>
            </a:r>
            <a:br>
              <a:rPr lang="it-IT" sz="2000" dirty="0" smtClean="0">
                <a:latin typeface="Arial Rounded MT Bold" pitchFamily="34" charset="0"/>
              </a:rPr>
            </a:br>
            <a:r>
              <a:rPr lang="it-IT" sz="1600" dirty="0" smtClean="0">
                <a:latin typeface="Arial Rounded MT Bold" pitchFamily="34" charset="0"/>
              </a:rPr>
              <a:t>(</a:t>
            </a:r>
            <a:r>
              <a:rPr lang="it-IT" sz="1600" dirty="0" err="1" smtClean="0">
                <a:latin typeface="Arial Rounded MT Bold" pitchFamily="34" charset="0"/>
              </a:rPr>
              <a:t>M.Limoncelli</a:t>
            </a:r>
            <a:r>
              <a:rPr lang="it-IT" sz="1600" dirty="0" smtClean="0">
                <a:latin typeface="Arial Rounded MT Bold" pitchFamily="34" charset="0"/>
              </a:rPr>
              <a:t> – T. </a:t>
            </a:r>
            <a:r>
              <a:rPr lang="it-IT" sz="1600" dirty="0" err="1" smtClean="0">
                <a:latin typeface="Arial Rounded MT Bold" pitchFamily="34" charset="0"/>
              </a:rPr>
              <a:t>Ismaelli</a:t>
            </a:r>
            <a:r>
              <a:rPr lang="it-IT" sz="1600" dirty="0" smtClean="0">
                <a:latin typeface="Arial Rounded MT Bold" pitchFamily="34" charset="0"/>
              </a:rPr>
              <a:t>)</a:t>
            </a:r>
            <a:r>
              <a:rPr lang="it-IT" dirty="0" smtClean="0">
                <a:latin typeface="Arial Rounded MT Bold" pitchFamily="34" charset="0"/>
              </a:rPr>
              <a:t/>
            </a:r>
            <a:br>
              <a:rPr lang="it-IT" dirty="0" smtClean="0">
                <a:latin typeface="Arial Rounded MT Bold" pitchFamily="34" charset="0"/>
              </a:rPr>
            </a:br>
            <a:r>
              <a:rPr lang="it-IT" sz="1600" b="1" dirty="0" smtClean="0">
                <a:solidFill>
                  <a:schemeClr val="tx1"/>
                </a:solidFill>
              </a:rPr>
              <a:t/>
            </a:r>
            <a:br>
              <a:rPr lang="it-IT" sz="1600" b="1" dirty="0" smtClean="0">
                <a:solidFill>
                  <a:schemeClr val="tx1"/>
                </a:solidFill>
              </a:rPr>
            </a:br>
            <a:r>
              <a:rPr lang="it-IT" sz="1600" dirty="0" smtClean="0">
                <a:latin typeface="Arial Rounded MT Bold" pitchFamily="34" charset="0"/>
              </a:rPr>
              <a:t>     </a:t>
            </a:r>
            <a:endParaRPr lang="it-IT" sz="1600" dirty="0">
              <a:latin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504056"/>
          </a:xfrm>
        </p:spPr>
        <p:txBody>
          <a:bodyPr>
            <a:normAutofit fontScale="90000"/>
          </a:bodyPr>
          <a:lstStyle/>
          <a:p>
            <a:pPr algn="l"/>
            <a:r>
              <a:rPr lang="it-IT" sz="1600" dirty="0" smtClean="0">
                <a:latin typeface="Arial Rounded MT Bold" pitchFamily="34" charset="0"/>
              </a:rPr>
              <a:t/>
            </a:r>
            <a:br>
              <a:rPr lang="it-IT" sz="1600" dirty="0" smtClean="0">
                <a:latin typeface="Arial Rounded MT Bold" pitchFamily="34" charset="0"/>
              </a:rPr>
            </a:br>
            <a:r>
              <a:rPr lang="it-IT" sz="1600" b="1" dirty="0" smtClean="0">
                <a:latin typeface="Arial Rounded MT Bold" pitchFamily="34" charset="0"/>
              </a:rPr>
              <a:t>    </a:t>
            </a:r>
            <a:r>
              <a:rPr lang="it-IT" sz="1600" b="1" dirty="0" smtClean="0">
                <a:latin typeface="+mn-lt"/>
              </a:rPr>
              <a:t>modelli di corrispondenza del dato     </a:t>
            </a:r>
            <a:endParaRPr lang="it-IT" sz="1600" b="1" dirty="0">
              <a:latin typeface="+mn-lt"/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47664" y="6595120"/>
            <a:ext cx="6400800" cy="262880"/>
          </a:xfrm>
        </p:spPr>
        <p:txBody>
          <a:bodyPr>
            <a:normAutofit lnSpcReduction="10000"/>
          </a:bodyPr>
          <a:lstStyle/>
          <a:p>
            <a:r>
              <a:rPr lang="it-IT" sz="1200" dirty="0" smtClean="0">
                <a:solidFill>
                  <a:schemeClr val="tx1"/>
                </a:solidFill>
              </a:rPr>
              <a:t> ipotesi di restituzione in 2D (</a:t>
            </a:r>
            <a:r>
              <a:rPr lang="it-IT" sz="1200" dirty="0" err="1" smtClean="0">
                <a:solidFill>
                  <a:schemeClr val="tx1"/>
                </a:solidFill>
              </a:rPr>
              <a:t>T.Ismaelli</a:t>
            </a:r>
            <a:r>
              <a:rPr lang="it-IT" sz="1200" dirty="0" smtClean="0">
                <a:solidFill>
                  <a:schemeClr val="tx1"/>
                </a:solidFill>
              </a:rPr>
              <a:t>) </a:t>
            </a:r>
            <a:endParaRPr lang="it-IT" sz="1200" dirty="0">
              <a:solidFill>
                <a:schemeClr val="tx1"/>
              </a:solidFill>
            </a:endParaRPr>
          </a:p>
        </p:txBody>
      </p:sp>
      <p:pic>
        <p:nvPicPr>
          <p:cNvPr id="4" name="Immagine 3" descr="Senza titolo-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795863"/>
            <a:ext cx="9144000" cy="32662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504056"/>
          </a:xfrm>
        </p:spPr>
        <p:txBody>
          <a:bodyPr>
            <a:normAutofit fontScale="90000"/>
          </a:bodyPr>
          <a:lstStyle/>
          <a:p>
            <a:pPr algn="l"/>
            <a:r>
              <a:rPr lang="it-IT" sz="1600" dirty="0" smtClean="0">
                <a:latin typeface="Arial Rounded MT Bold" pitchFamily="34" charset="0"/>
              </a:rPr>
              <a:t/>
            </a:r>
            <a:br>
              <a:rPr lang="it-IT" sz="1600" dirty="0" smtClean="0">
                <a:latin typeface="Arial Rounded MT Bold" pitchFamily="34" charset="0"/>
              </a:rPr>
            </a:br>
            <a:r>
              <a:rPr lang="it-IT" sz="1600" b="1" dirty="0" smtClean="0">
                <a:latin typeface="Arial Rounded MT Bold" pitchFamily="34" charset="0"/>
              </a:rPr>
              <a:t>    </a:t>
            </a:r>
            <a:r>
              <a:rPr lang="it-IT" sz="1600" b="1" dirty="0" smtClean="0">
                <a:latin typeface="+mn-lt"/>
              </a:rPr>
              <a:t>modelli di corrispondenza del dato     </a:t>
            </a:r>
            <a:endParaRPr lang="it-IT" sz="1600" b="1" dirty="0">
              <a:latin typeface="+mn-lt"/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47664" y="6595120"/>
            <a:ext cx="6400800" cy="262880"/>
          </a:xfrm>
        </p:spPr>
        <p:txBody>
          <a:bodyPr>
            <a:normAutofit lnSpcReduction="10000"/>
          </a:bodyPr>
          <a:lstStyle/>
          <a:p>
            <a:r>
              <a:rPr lang="it-IT" sz="1200" dirty="0" smtClean="0">
                <a:solidFill>
                  <a:schemeClr val="tx1"/>
                </a:solidFill>
              </a:rPr>
              <a:t>ipotesi di restituzione in 2D (</a:t>
            </a:r>
            <a:r>
              <a:rPr lang="it-IT" sz="1200" dirty="0" err="1" smtClean="0">
                <a:solidFill>
                  <a:schemeClr val="tx1"/>
                </a:solidFill>
              </a:rPr>
              <a:t>M.Limoncelli</a:t>
            </a:r>
            <a:r>
              <a:rPr lang="it-IT" sz="1200" dirty="0" smtClean="0">
                <a:solidFill>
                  <a:schemeClr val="tx1"/>
                </a:solidFill>
              </a:rPr>
              <a:t>) </a:t>
            </a:r>
            <a:endParaRPr lang="it-IT" sz="1200" dirty="0">
              <a:solidFill>
                <a:schemeClr val="tx1"/>
              </a:solidFill>
            </a:endParaRPr>
          </a:p>
        </p:txBody>
      </p:sp>
      <p:pic>
        <p:nvPicPr>
          <p:cNvPr id="5" name="Immagine 4" descr="tav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784819"/>
            <a:ext cx="9144000" cy="32883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504056"/>
          </a:xfrm>
        </p:spPr>
        <p:txBody>
          <a:bodyPr>
            <a:normAutofit fontScale="90000"/>
          </a:bodyPr>
          <a:lstStyle/>
          <a:p>
            <a:pPr algn="l"/>
            <a:r>
              <a:rPr lang="it-IT" sz="1600" dirty="0" smtClean="0">
                <a:latin typeface="Arial Rounded MT Bold" pitchFamily="34" charset="0"/>
              </a:rPr>
              <a:t/>
            </a:r>
            <a:br>
              <a:rPr lang="it-IT" sz="1600" dirty="0" smtClean="0">
                <a:latin typeface="Arial Rounded MT Bold" pitchFamily="34" charset="0"/>
              </a:rPr>
            </a:br>
            <a:r>
              <a:rPr lang="it-IT" sz="1600" b="1" dirty="0" smtClean="0">
                <a:latin typeface="Arial Rounded MT Bold" pitchFamily="34" charset="0"/>
              </a:rPr>
              <a:t>    </a:t>
            </a:r>
            <a:r>
              <a:rPr lang="it-IT" sz="1600" b="1" dirty="0" smtClean="0">
                <a:latin typeface="+mn-lt"/>
              </a:rPr>
              <a:t>modelli di corrispondenza del dato     </a:t>
            </a:r>
            <a:endParaRPr lang="it-IT" sz="1600" b="1" dirty="0">
              <a:latin typeface="+mn-lt"/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47664" y="6595120"/>
            <a:ext cx="6400800" cy="262880"/>
          </a:xfrm>
        </p:spPr>
        <p:txBody>
          <a:bodyPr>
            <a:normAutofit lnSpcReduction="10000"/>
          </a:bodyPr>
          <a:lstStyle/>
          <a:p>
            <a:r>
              <a:rPr lang="it-IT" sz="1200" dirty="0" smtClean="0">
                <a:solidFill>
                  <a:schemeClr val="tx1"/>
                </a:solidFill>
              </a:rPr>
              <a:t>modello di </a:t>
            </a:r>
            <a:r>
              <a:rPr lang="it-IT" sz="1200" dirty="0" err="1" smtClean="0">
                <a:solidFill>
                  <a:schemeClr val="tx1"/>
                </a:solidFill>
              </a:rPr>
              <a:t>anastilosi</a:t>
            </a:r>
            <a:r>
              <a:rPr lang="it-IT" sz="1200" dirty="0" smtClean="0">
                <a:solidFill>
                  <a:schemeClr val="tx1"/>
                </a:solidFill>
              </a:rPr>
              <a:t>: ricollocazione in posizione primaria degli elementi rinvenuti in crollo</a:t>
            </a:r>
          </a:p>
          <a:p>
            <a:endParaRPr lang="it-IT" sz="1200" dirty="0">
              <a:solidFill>
                <a:schemeClr val="tx1"/>
              </a:solidFill>
            </a:endParaRPr>
          </a:p>
        </p:txBody>
      </p:sp>
      <p:pic>
        <p:nvPicPr>
          <p:cNvPr id="5" name="Immagine 4" descr="tav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685800"/>
            <a:ext cx="9144000" cy="548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504056"/>
          </a:xfrm>
        </p:spPr>
        <p:txBody>
          <a:bodyPr>
            <a:normAutofit fontScale="90000"/>
          </a:bodyPr>
          <a:lstStyle/>
          <a:p>
            <a:pPr algn="l"/>
            <a:r>
              <a:rPr lang="it-IT" sz="1600" dirty="0" smtClean="0">
                <a:latin typeface="Arial Rounded MT Bold" pitchFamily="34" charset="0"/>
              </a:rPr>
              <a:t/>
            </a:r>
            <a:br>
              <a:rPr lang="it-IT" sz="1600" dirty="0" smtClean="0">
                <a:latin typeface="Arial Rounded MT Bold" pitchFamily="34" charset="0"/>
              </a:rPr>
            </a:br>
            <a:r>
              <a:rPr lang="it-IT" sz="1600" b="1" dirty="0" smtClean="0">
                <a:latin typeface="Arial Rounded MT Bold" pitchFamily="34" charset="0"/>
              </a:rPr>
              <a:t>    </a:t>
            </a:r>
            <a:r>
              <a:rPr lang="it-IT" sz="1600" b="1" dirty="0" smtClean="0">
                <a:latin typeface="+mn-lt"/>
              </a:rPr>
              <a:t>modelli di corrispondenza del dato     </a:t>
            </a:r>
            <a:endParaRPr lang="it-IT" sz="1600" b="1" dirty="0">
              <a:latin typeface="+mn-lt"/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47664" y="6595120"/>
            <a:ext cx="6400800" cy="262880"/>
          </a:xfrm>
        </p:spPr>
        <p:txBody>
          <a:bodyPr>
            <a:normAutofit lnSpcReduction="10000"/>
          </a:bodyPr>
          <a:lstStyle/>
          <a:p>
            <a:r>
              <a:rPr lang="it-IT" sz="1200" dirty="0" smtClean="0">
                <a:solidFill>
                  <a:schemeClr val="tx1"/>
                </a:solidFill>
              </a:rPr>
              <a:t>modello di reintegrazione (in trasparenza)</a:t>
            </a:r>
          </a:p>
          <a:p>
            <a:endParaRPr lang="it-IT" sz="1200" dirty="0">
              <a:solidFill>
                <a:schemeClr val="tx1"/>
              </a:solidFill>
            </a:endParaRPr>
          </a:p>
        </p:txBody>
      </p:sp>
      <p:pic>
        <p:nvPicPr>
          <p:cNvPr id="6" name="Immagine 5" descr="tav1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685800"/>
            <a:ext cx="9144000" cy="548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504056"/>
          </a:xfrm>
        </p:spPr>
        <p:txBody>
          <a:bodyPr>
            <a:normAutofit fontScale="90000"/>
          </a:bodyPr>
          <a:lstStyle/>
          <a:p>
            <a:pPr algn="l"/>
            <a:r>
              <a:rPr lang="it-IT" sz="1600" dirty="0" smtClean="0">
                <a:latin typeface="Arial Rounded MT Bold" pitchFamily="34" charset="0"/>
              </a:rPr>
              <a:t/>
            </a:r>
            <a:br>
              <a:rPr lang="it-IT" sz="1600" dirty="0" smtClean="0">
                <a:latin typeface="Arial Rounded MT Bold" pitchFamily="34" charset="0"/>
              </a:rPr>
            </a:br>
            <a:r>
              <a:rPr lang="it-IT" sz="1600" b="1" dirty="0" smtClean="0">
                <a:latin typeface="Arial Rounded MT Bold" pitchFamily="34" charset="0"/>
              </a:rPr>
              <a:t>    </a:t>
            </a:r>
            <a:r>
              <a:rPr lang="it-IT" sz="1600" b="1" dirty="0" smtClean="0">
                <a:latin typeface="+mn-lt"/>
              </a:rPr>
              <a:t>modelli di corrispondenza del dato     </a:t>
            </a:r>
            <a:endParaRPr lang="it-IT" sz="1600" b="1" dirty="0">
              <a:latin typeface="+mn-lt"/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47664" y="6595120"/>
            <a:ext cx="6400800" cy="262880"/>
          </a:xfrm>
        </p:spPr>
        <p:txBody>
          <a:bodyPr>
            <a:normAutofit lnSpcReduction="10000"/>
          </a:bodyPr>
          <a:lstStyle/>
          <a:p>
            <a:r>
              <a:rPr lang="it-IT" sz="1200" dirty="0" smtClean="0">
                <a:solidFill>
                  <a:schemeClr val="tx1"/>
                </a:solidFill>
              </a:rPr>
              <a:t>modello di reintegrazione (in </a:t>
            </a:r>
            <a:r>
              <a:rPr lang="it-IT" sz="1200" dirty="0" err="1" smtClean="0">
                <a:solidFill>
                  <a:schemeClr val="tx1"/>
                </a:solidFill>
              </a:rPr>
              <a:t>shading</a:t>
            </a:r>
            <a:r>
              <a:rPr lang="it-IT" sz="1200" dirty="0" smtClean="0">
                <a:solidFill>
                  <a:schemeClr val="tx1"/>
                </a:solidFill>
              </a:rPr>
              <a:t>) </a:t>
            </a:r>
          </a:p>
          <a:p>
            <a:endParaRPr lang="it-IT" sz="1200" dirty="0">
              <a:solidFill>
                <a:schemeClr val="tx1"/>
              </a:solidFill>
            </a:endParaRPr>
          </a:p>
        </p:txBody>
      </p:sp>
      <p:pic>
        <p:nvPicPr>
          <p:cNvPr id="4" name="Immagine 3" descr="tav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685800"/>
            <a:ext cx="9144000" cy="548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504056"/>
          </a:xfrm>
        </p:spPr>
        <p:txBody>
          <a:bodyPr>
            <a:normAutofit fontScale="90000"/>
          </a:bodyPr>
          <a:lstStyle/>
          <a:p>
            <a:pPr algn="l"/>
            <a:r>
              <a:rPr lang="it-IT" sz="1600" dirty="0" smtClean="0">
                <a:latin typeface="Arial Rounded MT Bold" pitchFamily="34" charset="0"/>
              </a:rPr>
              <a:t/>
            </a:r>
            <a:br>
              <a:rPr lang="it-IT" sz="1600" dirty="0" smtClean="0">
                <a:latin typeface="Arial Rounded MT Bold" pitchFamily="34" charset="0"/>
              </a:rPr>
            </a:br>
            <a:r>
              <a:rPr lang="it-IT" sz="1600" b="1" dirty="0" smtClean="0">
                <a:latin typeface="Arial Rounded MT Bold" pitchFamily="34" charset="0"/>
              </a:rPr>
              <a:t>    </a:t>
            </a:r>
            <a:r>
              <a:rPr lang="it-IT" sz="1600" b="1" dirty="0" smtClean="0">
                <a:latin typeface="+mn-lt"/>
              </a:rPr>
              <a:t>modelli di corrispondenza del dato     </a:t>
            </a:r>
            <a:endParaRPr lang="it-IT" sz="1600" b="1" dirty="0">
              <a:latin typeface="+mn-lt"/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47664" y="6595120"/>
            <a:ext cx="6400800" cy="262880"/>
          </a:xfrm>
        </p:spPr>
        <p:txBody>
          <a:bodyPr>
            <a:normAutofit lnSpcReduction="10000"/>
          </a:bodyPr>
          <a:lstStyle/>
          <a:p>
            <a:r>
              <a:rPr lang="it-IT" sz="1200" dirty="0" err="1" smtClean="0">
                <a:solidFill>
                  <a:schemeClr val="tx1"/>
                </a:solidFill>
              </a:rPr>
              <a:t>Hierapolis</a:t>
            </a:r>
            <a:r>
              <a:rPr lang="it-IT" sz="1200" dirty="0" smtClean="0">
                <a:solidFill>
                  <a:schemeClr val="tx1"/>
                </a:solidFill>
              </a:rPr>
              <a:t> di Frigia (Turchia): Modello di </a:t>
            </a:r>
            <a:r>
              <a:rPr lang="it-IT" sz="1200" dirty="0" err="1" smtClean="0">
                <a:solidFill>
                  <a:schemeClr val="tx1"/>
                </a:solidFill>
              </a:rPr>
              <a:t>reintregazione</a:t>
            </a:r>
            <a:endParaRPr lang="it-IT" sz="1200" dirty="0" smtClean="0">
              <a:solidFill>
                <a:schemeClr val="tx1"/>
              </a:solidFill>
            </a:endParaRPr>
          </a:p>
          <a:p>
            <a:endParaRPr lang="it-IT" sz="1200" dirty="0">
              <a:solidFill>
                <a:schemeClr val="tx1"/>
              </a:solidFill>
            </a:endParaRPr>
          </a:p>
        </p:txBody>
      </p:sp>
      <p:pic>
        <p:nvPicPr>
          <p:cNvPr id="4" name="Immagine 3" descr="Tav2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685800"/>
            <a:ext cx="9144000" cy="548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504056"/>
          </a:xfrm>
        </p:spPr>
        <p:txBody>
          <a:bodyPr>
            <a:normAutofit fontScale="90000"/>
          </a:bodyPr>
          <a:lstStyle/>
          <a:p>
            <a:pPr algn="l"/>
            <a:r>
              <a:rPr lang="it-IT" sz="1600" dirty="0" smtClean="0">
                <a:latin typeface="Arial Rounded MT Bold" pitchFamily="34" charset="0"/>
              </a:rPr>
              <a:t/>
            </a:r>
            <a:br>
              <a:rPr lang="it-IT" sz="1600" dirty="0" smtClean="0">
                <a:latin typeface="Arial Rounded MT Bold" pitchFamily="34" charset="0"/>
              </a:rPr>
            </a:br>
            <a:r>
              <a:rPr lang="it-IT" sz="1600" b="1" dirty="0" smtClean="0">
                <a:latin typeface="Arial Rounded MT Bold" pitchFamily="34" charset="0"/>
              </a:rPr>
              <a:t>    </a:t>
            </a:r>
            <a:r>
              <a:rPr lang="it-IT" sz="1600" b="1" dirty="0" smtClean="0">
                <a:latin typeface="+mn-lt"/>
              </a:rPr>
              <a:t>modelli di corrispondenza del dato     </a:t>
            </a:r>
            <a:endParaRPr lang="it-IT" sz="1600" b="1" dirty="0">
              <a:latin typeface="+mn-lt"/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47664" y="6595120"/>
            <a:ext cx="6400800" cy="262880"/>
          </a:xfrm>
        </p:spPr>
        <p:txBody>
          <a:bodyPr>
            <a:normAutofit lnSpcReduction="10000"/>
          </a:bodyPr>
          <a:lstStyle/>
          <a:p>
            <a:r>
              <a:rPr lang="it-IT" sz="1200" dirty="0" smtClean="0">
                <a:solidFill>
                  <a:schemeClr val="tx1"/>
                </a:solidFill>
              </a:rPr>
              <a:t>modello di edizione</a:t>
            </a:r>
          </a:p>
          <a:p>
            <a:endParaRPr lang="it-IT" sz="1200" dirty="0">
              <a:solidFill>
                <a:schemeClr val="tx1"/>
              </a:solidFill>
            </a:endParaRPr>
          </a:p>
        </p:txBody>
      </p:sp>
      <p:pic>
        <p:nvPicPr>
          <p:cNvPr id="5" name="Immagine 4" descr="tav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685800"/>
            <a:ext cx="9144000" cy="548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0" y="1556792"/>
            <a:ext cx="9144000" cy="3573016"/>
          </a:xfrm>
        </p:spPr>
        <p:txBody>
          <a:bodyPr>
            <a:normAutofit/>
          </a:bodyPr>
          <a:lstStyle/>
          <a:p>
            <a:r>
              <a:rPr lang="it-IT" sz="1600" dirty="0" smtClean="0">
                <a:latin typeface="Arial Rounded MT Bold" pitchFamily="34" charset="0"/>
              </a:rPr>
              <a:t/>
            </a:r>
            <a:br>
              <a:rPr lang="it-IT" sz="1600" dirty="0" smtClean="0">
                <a:latin typeface="Arial Rounded MT Bold" pitchFamily="34" charset="0"/>
              </a:rPr>
            </a:br>
            <a:r>
              <a:rPr lang="it-IT" dirty="0" smtClean="0">
                <a:latin typeface="Arial Rounded MT Bold" pitchFamily="34" charset="0"/>
              </a:rPr>
              <a:t> il teatro romano di </a:t>
            </a:r>
            <a:br>
              <a:rPr lang="it-IT" dirty="0" smtClean="0">
                <a:latin typeface="Arial Rounded MT Bold" pitchFamily="34" charset="0"/>
              </a:rPr>
            </a:br>
            <a:r>
              <a:rPr lang="it-IT" dirty="0" err="1" smtClean="0">
                <a:latin typeface="Arial Rounded MT Bold" pitchFamily="34" charset="0"/>
              </a:rPr>
              <a:t>Hierapolis</a:t>
            </a:r>
            <a:r>
              <a:rPr lang="it-IT" dirty="0" smtClean="0">
                <a:latin typeface="Arial Rounded MT Bold" pitchFamily="34" charset="0"/>
              </a:rPr>
              <a:t> di Frigia </a:t>
            </a:r>
            <a:br>
              <a:rPr lang="it-IT" dirty="0" smtClean="0">
                <a:latin typeface="Arial Rounded MT Bold" pitchFamily="34" charset="0"/>
              </a:rPr>
            </a:br>
            <a:r>
              <a:rPr lang="it-IT" sz="2000" dirty="0" smtClean="0">
                <a:latin typeface="Arial Rounded MT Bold" pitchFamily="34" charset="0"/>
              </a:rPr>
              <a:t/>
            </a:r>
            <a:br>
              <a:rPr lang="it-IT" sz="2000" dirty="0" smtClean="0">
                <a:latin typeface="Arial Rounded MT Bold" pitchFamily="34" charset="0"/>
              </a:rPr>
            </a:br>
            <a:r>
              <a:rPr lang="it-IT" sz="2000" dirty="0" smtClean="0">
                <a:latin typeface="Arial Rounded MT Bold" pitchFamily="34" charset="0"/>
              </a:rPr>
              <a:t/>
            </a:r>
            <a:br>
              <a:rPr lang="it-IT" sz="2000" dirty="0" smtClean="0">
                <a:latin typeface="Arial Rounded MT Bold" pitchFamily="34" charset="0"/>
              </a:rPr>
            </a:br>
            <a:r>
              <a:rPr lang="it-IT" sz="1600" dirty="0" smtClean="0">
                <a:latin typeface="Arial Rounded MT Bold" pitchFamily="34" charset="0"/>
              </a:rPr>
              <a:t>(</a:t>
            </a:r>
            <a:r>
              <a:rPr lang="it-IT" sz="1600" dirty="0" err="1" smtClean="0">
                <a:latin typeface="Arial Rounded MT Bold" pitchFamily="34" charset="0"/>
              </a:rPr>
              <a:t>M.Limoncelli</a:t>
            </a:r>
            <a:r>
              <a:rPr lang="it-IT" sz="1600" dirty="0" smtClean="0">
                <a:latin typeface="Arial Rounded MT Bold" pitchFamily="34" charset="0"/>
              </a:rPr>
              <a:t> - </a:t>
            </a:r>
            <a:r>
              <a:rPr lang="it-IT" sz="1600" dirty="0" err="1" smtClean="0">
                <a:latin typeface="Arial Rounded MT Bold" pitchFamily="34" charset="0"/>
              </a:rPr>
              <a:t>F.Masino</a:t>
            </a:r>
            <a:r>
              <a:rPr lang="it-IT" sz="1600" dirty="0" smtClean="0">
                <a:latin typeface="Arial Rounded MT Bold" pitchFamily="34" charset="0"/>
              </a:rPr>
              <a:t> – </a:t>
            </a:r>
            <a:r>
              <a:rPr lang="it-IT" sz="1600" dirty="0" err="1" smtClean="0">
                <a:latin typeface="Arial Rounded MT Bold" pitchFamily="34" charset="0"/>
              </a:rPr>
              <a:t>G.Sobrà</a:t>
            </a:r>
            <a:r>
              <a:rPr lang="it-IT" sz="1600" dirty="0" smtClean="0">
                <a:latin typeface="Arial Rounded MT Bold" pitchFamily="34" charset="0"/>
              </a:rPr>
              <a:t>)</a:t>
            </a:r>
            <a:r>
              <a:rPr lang="it-IT" dirty="0" smtClean="0">
                <a:latin typeface="Arial Rounded MT Bold" pitchFamily="34" charset="0"/>
              </a:rPr>
              <a:t/>
            </a:r>
            <a:br>
              <a:rPr lang="it-IT" dirty="0" smtClean="0">
                <a:latin typeface="Arial Rounded MT Bold" pitchFamily="34" charset="0"/>
              </a:rPr>
            </a:br>
            <a:r>
              <a:rPr lang="it-IT" sz="1600" b="1" dirty="0" smtClean="0">
                <a:solidFill>
                  <a:schemeClr val="tx1"/>
                </a:solidFill>
              </a:rPr>
              <a:t/>
            </a:r>
            <a:br>
              <a:rPr lang="it-IT" sz="1600" b="1" dirty="0" smtClean="0">
                <a:solidFill>
                  <a:schemeClr val="tx1"/>
                </a:solidFill>
              </a:rPr>
            </a:br>
            <a:r>
              <a:rPr lang="it-IT" sz="1600" dirty="0" smtClean="0">
                <a:latin typeface="Arial Rounded MT Bold" pitchFamily="34" charset="0"/>
              </a:rPr>
              <a:t>     </a:t>
            </a:r>
            <a:endParaRPr lang="it-IT" sz="1600" dirty="0">
              <a:latin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504056"/>
          </a:xfrm>
        </p:spPr>
        <p:txBody>
          <a:bodyPr>
            <a:normAutofit fontScale="90000"/>
          </a:bodyPr>
          <a:lstStyle/>
          <a:p>
            <a:pPr algn="l"/>
            <a:r>
              <a:rPr lang="it-IT" sz="1600" dirty="0" smtClean="0">
                <a:latin typeface="Arial Rounded MT Bold" pitchFamily="34" charset="0"/>
              </a:rPr>
              <a:t/>
            </a:r>
            <a:br>
              <a:rPr lang="it-IT" sz="1600" dirty="0" smtClean="0">
                <a:latin typeface="Arial Rounded MT Bold" pitchFamily="34" charset="0"/>
              </a:rPr>
            </a:br>
            <a:r>
              <a:rPr lang="it-IT" sz="1600" b="1" dirty="0" smtClean="0">
                <a:latin typeface="Arial Rounded MT Bold" pitchFamily="34" charset="0"/>
              </a:rPr>
              <a:t>    </a:t>
            </a:r>
            <a:r>
              <a:rPr lang="it-IT" sz="1600" b="1" dirty="0" smtClean="0">
                <a:latin typeface="+mn-lt"/>
              </a:rPr>
              <a:t>il teatro</a:t>
            </a:r>
            <a:br>
              <a:rPr lang="it-IT" sz="1600" b="1" dirty="0" smtClean="0">
                <a:latin typeface="+mn-lt"/>
              </a:rPr>
            </a:br>
            <a:endParaRPr lang="it-IT" sz="1600" b="1" dirty="0">
              <a:latin typeface="+mn-lt"/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47664" y="6595120"/>
            <a:ext cx="6400800" cy="262880"/>
          </a:xfrm>
        </p:spPr>
        <p:txBody>
          <a:bodyPr>
            <a:normAutofit lnSpcReduction="10000"/>
          </a:bodyPr>
          <a:lstStyle/>
          <a:p>
            <a:endParaRPr lang="it-IT" sz="1200" dirty="0">
              <a:solidFill>
                <a:schemeClr val="tx1"/>
              </a:solidFill>
            </a:endParaRPr>
          </a:p>
        </p:txBody>
      </p:sp>
      <p:pic>
        <p:nvPicPr>
          <p:cNvPr id="7" name="Immagine 6" descr="222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2276872"/>
            <a:ext cx="5929908" cy="4417929"/>
          </a:xfrm>
          <a:prstGeom prst="rect">
            <a:avLst/>
          </a:prstGeom>
        </p:spPr>
      </p:pic>
      <p:pic>
        <p:nvPicPr>
          <p:cNvPr id="5" name="Immagine 4" descr="Image38a800pix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92081" y="116632"/>
            <a:ext cx="3851920" cy="26144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504056"/>
          </a:xfrm>
        </p:spPr>
        <p:txBody>
          <a:bodyPr>
            <a:normAutofit fontScale="90000"/>
          </a:bodyPr>
          <a:lstStyle/>
          <a:p>
            <a:pPr algn="l"/>
            <a:r>
              <a:rPr lang="it-IT" sz="1600" dirty="0" smtClean="0">
                <a:latin typeface="Arial Rounded MT Bold" pitchFamily="34" charset="0"/>
              </a:rPr>
              <a:t/>
            </a:r>
            <a:br>
              <a:rPr lang="it-IT" sz="1600" dirty="0" smtClean="0">
                <a:latin typeface="Arial Rounded MT Bold" pitchFamily="34" charset="0"/>
              </a:rPr>
            </a:br>
            <a:r>
              <a:rPr lang="it-IT" sz="1600" b="1" dirty="0" smtClean="0">
                <a:latin typeface="Arial Rounded MT Bold" pitchFamily="34" charset="0"/>
              </a:rPr>
              <a:t>    </a:t>
            </a:r>
            <a:r>
              <a:rPr lang="it-IT" sz="1600" b="1" dirty="0" smtClean="0">
                <a:latin typeface="+mn-lt"/>
              </a:rPr>
              <a:t>il teatro</a:t>
            </a:r>
            <a:br>
              <a:rPr lang="it-IT" sz="1600" b="1" dirty="0" smtClean="0">
                <a:latin typeface="+mn-lt"/>
              </a:rPr>
            </a:br>
            <a:endParaRPr lang="it-IT" sz="1600" b="1" dirty="0">
              <a:latin typeface="+mn-lt"/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5868144" y="6093296"/>
            <a:ext cx="3168352" cy="576064"/>
          </a:xfrm>
        </p:spPr>
        <p:txBody>
          <a:bodyPr>
            <a:normAutofit/>
          </a:bodyPr>
          <a:lstStyle/>
          <a:p>
            <a:pPr algn="l"/>
            <a:r>
              <a:rPr lang="it-IT" sz="1200" dirty="0" smtClean="0">
                <a:solidFill>
                  <a:schemeClr val="tx1"/>
                </a:solidFill>
              </a:rPr>
              <a:t>Fonti dirette: </a:t>
            </a:r>
          </a:p>
          <a:p>
            <a:pPr algn="l"/>
            <a:r>
              <a:rPr lang="it-IT" sz="1200" dirty="0" smtClean="0">
                <a:solidFill>
                  <a:schemeClr val="tx1"/>
                </a:solidFill>
              </a:rPr>
              <a:t>il rilievo del teatro (pianta, sezioni e prospetti)</a:t>
            </a:r>
          </a:p>
          <a:p>
            <a:endParaRPr lang="it-IT" sz="1200" dirty="0">
              <a:solidFill>
                <a:schemeClr val="tx1"/>
              </a:solidFill>
            </a:endParaRPr>
          </a:p>
        </p:txBody>
      </p:sp>
      <p:pic>
        <p:nvPicPr>
          <p:cNvPr id="10" name="Immagine 9" descr="piant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2008" y="2924944"/>
            <a:ext cx="5436096" cy="3819480"/>
          </a:xfrm>
          <a:prstGeom prst="rect">
            <a:avLst/>
          </a:prstGeom>
        </p:spPr>
      </p:pic>
      <p:pic>
        <p:nvPicPr>
          <p:cNvPr id="11" name="Immagine 10" descr="aa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59832" y="1"/>
            <a:ext cx="6084168" cy="28049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504056"/>
          </a:xfrm>
        </p:spPr>
        <p:txBody>
          <a:bodyPr>
            <a:normAutofit fontScale="90000"/>
          </a:bodyPr>
          <a:lstStyle/>
          <a:p>
            <a:pPr algn="l"/>
            <a:r>
              <a:rPr lang="it-IT" sz="1600" dirty="0" smtClean="0">
                <a:latin typeface="Arial Rounded MT Bold" pitchFamily="34" charset="0"/>
              </a:rPr>
              <a:t/>
            </a:r>
            <a:br>
              <a:rPr lang="it-IT" sz="1600" dirty="0" smtClean="0">
                <a:latin typeface="Arial Rounded MT Bold" pitchFamily="34" charset="0"/>
              </a:rPr>
            </a:br>
            <a:r>
              <a:rPr lang="it-IT" sz="1600" b="1" dirty="0" smtClean="0">
                <a:latin typeface="Arial Rounded MT Bold" pitchFamily="34" charset="0"/>
              </a:rPr>
              <a:t>    </a:t>
            </a:r>
            <a:r>
              <a:rPr lang="it-IT" sz="1600" b="1" dirty="0" smtClean="0">
                <a:latin typeface="+mn-lt"/>
              </a:rPr>
              <a:t>dal rilievo al modello</a:t>
            </a:r>
            <a:endParaRPr lang="it-IT" sz="1600" b="1" dirty="0">
              <a:latin typeface="+mn-lt"/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47664" y="6595120"/>
            <a:ext cx="6400800" cy="262880"/>
          </a:xfrm>
        </p:spPr>
        <p:txBody>
          <a:bodyPr>
            <a:normAutofit lnSpcReduction="10000"/>
          </a:bodyPr>
          <a:lstStyle/>
          <a:p>
            <a:r>
              <a:rPr lang="it-IT" sz="1200" dirty="0" smtClean="0">
                <a:solidFill>
                  <a:schemeClr val="tx1"/>
                </a:solidFill>
              </a:rPr>
              <a:t>stoà di marmo</a:t>
            </a:r>
          </a:p>
          <a:p>
            <a:endParaRPr lang="it-IT" sz="1200" dirty="0">
              <a:solidFill>
                <a:schemeClr val="tx1"/>
              </a:solidFill>
            </a:endParaRPr>
          </a:p>
        </p:txBody>
      </p:sp>
      <p:pic>
        <p:nvPicPr>
          <p:cNvPr id="4" name="Immagine 3" descr="Senza titolo-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980574"/>
            <a:ext cx="9144000" cy="48968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504056"/>
          </a:xfrm>
        </p:spPr>
        <p:txBody>
          <a:bodyPr>
            <a:normAutofit fontScale="90000"/>
          </a:bodyPr>
          <a:lstStyle/>
          <a:p>
            <a:pPr algn="l"/>
            <a:r>
              <a:rPr lang="it-IT" sz="1600" dirty="0" smtClean="0">
                <a:latin typeface="Arial Rounded MT Bold" pitchFamily="34" charset="0"/>
              </a:rPr>
              <a:t/>
            </a:r>
            <a:br>
              <a:rPr lang="it-IT" sz="1600" dirty="0" smtClean="0">
                <a:latin typeface="Arial Rounded MT Bold" pitchFamily="34" charset="0"/>
              </a:rPr>
            </a:br>
            <a:r>
              <a:rPr lang="it-IT" sz="1600" b="1" dirty="0" smtClean="0">
                <a:latin typeface="Arial Rounded MT Bold" pitchFamily="34" charset="0"/>
              </a:rPr>
              <a:t>    </a:t>
            </a:r>
            <a:r>
              <a:rPr lang="it-IT" sz="1600" b="1" dirty="0" smtClean="0">
                <a:latin typeface="+mn-lt"/>
              </a:rPr>
              <a:t>il teatro</a:t>
            </a:r>
            <a:br>
              <a:rPr lang="it-IT" sz="1600" b="1" dirty="0" smtClean="0">
                <a:latin typeface="+mn-lt"/>
              </a:rPr>
            </a:br>
            <a:endParaRPr lang="it-IT" sz="1600" b="1" dirty="0">
              <a:latin typeface="+mn-lt"/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47664" y="6595120"/>
            <a:ext cx="6400800" cy="262880"/>
          </a:xfrm>
        </p:spPr>
        <p:txBody>
          <a:bodyPr>
            <a:normAutofit lnSpcReduction="10000"/>
          </a:bodyPr>
          <a:lstStyle/>
          <a:p>
            <a:r>
              <a:rPr lang="it-IT" sz="1200" dirty="0" smtClean="0">
                <a:solidFill>
                  <a:schemeClr val="tx1"/>
                </a:solidFill>
              </a:rPr>
              <a:t>rilievo del teatro in CAD</a:t>
            </a:r>
          </a:p>
          <a:p>
            <a:endParaRPr lang="it-IT" sz="1200" dirty="0">
              <a:solidFill>
                <a:schemeClr val="tx1"/>
              </a:solidFill>
            </a:endParaRPr>
          </a:p>
        </p:txBody>
      </p:sp>
      <p:pic>
        <p:nvPicPr>
          <p:cNvPr id="4" name="Immagine 3" descr="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678720"/>
            <a:ext cx="9144000" cy="5500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504056"/>
          </a:xfrm>
        </p:spPr>
        <p:txBody>
          <a:bodyPr>
            <a:normAutofit fontScale="90000"/>
          </a:bodyPr>
          <a:lstStyle/>
          <a:p>
            <a:pPr algn="l"/>
            <a:r>
              <a:rPr lang="it-IT" sz="1600" dirty="0" smtClean="0">
                <a:latin typeface="Arial Rounded MT Bold" pitchFamily="34" charset="0"/>
              </a:rPr>
              <a:t/>
            </a:r>
            <a:br>
              <a:rPr lang="it-IT" sz="1600" dirty="0" smtClean="0">
                <a:latin typeface="Arial Rounded MT Bold" pitchFamily="34" charset="0"/>
              </a:rPr>
            </a:br>
            <a:endParaRPr lang="it-IT" sz="1600" b="1" dirty="0">
              <a:latin typeface="+mn-lt"/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47664" y="6595120"/>
            <a:ext cx="6400800" cy="262880"/>
          </a:xfrm>
        </p:spPr>
        <p:txBody>
          <a:bodyPr>
            <a:normAutofit lnSpcReduction="10000"/>
          </a:bodyPr>
          <a:lstStyle/>
          <a:p>
            <a:r>
              <a:rPr lang="it-IT" sz="1200" dirty="0" smtClean="0">
                <a:solidFill>
                  <a:schemeClr val="tx1"/>
                </a:solidFill>
              </a:rPr>
              <a:t>Importazione del rilievo nel software di modellazione</a:t>
            </a:r>
          </a:p>
          <a:p>
            <a:endParaRPr lang="it-IT" sz="1200" dirty="0">
              <a:solidFill>
                <a:schemeClr val="tx1"/>
              </a:solidFill>
            </a:endParaRPr>
          </a:p>
        </p:txBody>
      </p:sp>
      <p:pic>
        <p:nvPicPr>
          <p:cNvPr id="5" name="Immagine 4" descr="tea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34972"/>
            <a:ext cx="9144000" cy="63182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47664" y="6595120"/>
            <a:ext cx="6400800" cy="262880"/>
          </a:xfrm>
        </p:spPr>
        <p:txBody>
          <a:bodyPr>
            <a:normAutofit lnSpcReduction="10000"/>
          </a:bodyPr>
          <a:lstStyle/>
          <a:p>
            <a:r>
              <a:rPr lang="it-IT" sz="1200" dirty="0" smtClean="0">
                <a:solidFill>
                  <a:schemeClr val="tx1"/>
                </a:solidFill>
              </a:rPr>
              <a:t>Schedatura degli elementi architettonici (</a:t>
            </a:r>
            <a:r>
              <a:rPr lang="it-IT" sz="1200" dirty="0" err="1" smtClean="0">
                <a:solidFill>
                  <a:schemeClr val="tx1"/>
                </a:solidFill>
              </a:rPr>
              <a:t>F.Masino</a:t>
            </a:r>
            <a:r>
              <a:rPr lang="it-IT" sz="1200" dirty="0" smtClean="0">
                <a:solidFill>
                  <a:schemeClr val="tx1"/>
                </a:solidFill>
              </a:rPr>
              <a:t> - </a:t>
            </a:r>
            <a:r>
              <a:rPr lang="it-IT" sz="1200" dirty="0" err="1" smtClean="0">
                <a:solidFill>
                  <a:schemeClr val="tx1"/>
                </a:solidFill>
              </a:rPr>
              <a:t>G.Sobrà</a:t>
            </a:r>
            <a:r>
              <a:rPr lang="it-IT" sz="1200" dirty="0" smtClean="0">
                <a:solidFill>
                  <a:schemeClr val="tx1"/>
                </a:solidFill>
              </a:rPr>
              <a:t>)</a:t>
            </a:r>
          </a:p>
          <a:p>
            <a:endParaRPr lang="it-IT" sz="1200" dirty="0" smtClean="0">
              <a:solidFill>
                <a:schemeClr val="tx1"/>
              </a:solidFill>
            </a:endParaRPr>
          </a:p>
          <a:p>
            <a:endParaRPr lang="it-IT" sz="1200" dirty="0">
              <a:solidFill>
                <a:schemeClr val="tx1"/>
              </a:solidFill>
            </a:endParaRPr>
          </a:p>
        </p:txBody>
      </p:sp>
      <p:pic>
        <p:nvPicPr>
          <p:cNvPr id="5" name="Immagine 4" descr="tea2 (2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620688"/>
            <a:ext cx="3855829" cy="5328592"/>
          </a:xfrm>
          <a:prstGeom prst="rect">
            <a:avLst/>
          </a:prstGeom>
        </p:spPr>
      </p:pic>
      <p:pic>
        <p:nvPicPr>
          <p:cNvPr id="8" name="Immagine 7" descr="testr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67944" y="1268760"/>
            <a:ext cx="4863562" cy="36400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47664" y="6595120"/>
            <a:ext cx="6400800" cy="262880"/>
          </a:xfrm>
        </p:spPr>
        <p:txBody>
          <a:bodyPr>
            <a:normAutofit lnSpcReduction="10000"/>
          </a:bodyPr>
          <a:lstStyle/>
          <a:p>
            <a:r>
              <a:rPr lang="it-IT" sz="1200" dirty="0" smtClean="0">
                <a:solidFill>
                  <a:schemeClr val="tx1"/>
                </a:solidFill>
              </a:rPr>
              <a:t>ricostruzione in 2D della scena (</a:t>
            </a:r>
            <a:r>
              <a:rPr lang="it-IT" sz="1200" dirty="0" err="1" smtClean="0">
                <a:solidFill>
                  <a:schemeClr val="tx1"/>
                </a:solidFill>
              </a:rPr>
              <a:t>F.Masino</a:t>
            </a:r>
            <a:r>
              <a:rPr lang="it-IT" sz="1200" dirty="0" smtClean="0">
                <a:solidFill>
                  <a:schemeClr val="tx1"/>
                </a:solidFill>
              </a:rPr>
              <a:t> - </a:t>
            </a:r>
            <a:r>
              <a:rPr lang="it-IT" sz="1200" dirty="0" err="1" smtClean="0">
                <a:solidFill>
                  <a:schemeClr val="tx1"/>
                </a:solidFill>
              </a:rPr>
              <a:t>G.Sobrà</a:t>
            </a:r>
            <a:r>
              <a:rPr lang="it-IT" sz="1200" dirty="0" smtClean="0">
                <a:solidFill>
                  <a:schemeClr val="tx1"/>
                </a:solidFill>
              </a:rPr>
              <a:t>)</a:t>
            </a:r>
          </a:p>
          <a:p>
            <a:endParaRPr lang="it-IT" sz="1200" dirty="0" smtClean="0">
              <a:solidFill>
                <a:schemeClr val="tx1"/>
              </a:solidFill>
            </a:endParaRPr>
          </a:p>
          <a:p>
            <a:endParaRPr lang="it-IT" sz="1200" dirty="0">
              <a:solidFill>
                <a:schemeClr val="tx1"/>
              </a:solidFill>
            </a:endParaRPr>
          </a:p>
        </p:txBody>
      </p:sp>
      <p:pic>
        <p:nvPicPr>
          <p:cNvPr id="6" name="Immagine 5" descr="Fig02 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116632"/>
            <a:ext cx="8668951" cy="3672408"/>
          </a:xfrm>
          <a:prstGeom prst="rect">
            <a:avLst/>
          </a:prstGeom>
        </p:spPr>
      </p:pic>
      <p:pic>
        <p:nvPicPr>
          <p:cNvPr id="7" name="Immagine 6" descr="33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4221088"/>
            <a:ext cx="8439150" cy="2295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504056"/>
          </a:xfrm>
        </p:spPr>
        <p:txBody>
          <a:bodyPr>
            <a:normAutofit/>
          </a:bodyPr>
          <a:lstStyle/>
          <a:p>
            <a:pPr algn="l"/>
            <a:endParaRPr lang="it-IT" sz="1600" b="1" dirty="0">
              <a:latin typeface="+mn-lt"/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47664" y="6595120"/>
            <a:ext cx="6400800" cy="262880"/>
          </a:xfrm>
        </p:spPr>
        <p:txBody>
          <a:bodyPr>
            <a:normAutofit lnSpcReduction="10000"/>
          </a:bodyPr>
          <a:lstStyle/>
          <a:p>
            <a:r>
              <a:rPr lang="it-IT" sz="1200" dirty="0" smtClean="0">
                <a:solidFill>
                  <a:schemeClr val="tx1"/>
                </a:solidFill>
              </a:rPr>
              <a:t>Ricollocazione degli elementi architettonici della scena (</a:t>
            </a:r>
            <a:r>
              <a:rPr lang="it-IT" sz="1200" dirty="0" err="1" smtClean="0">
                <a:solidFill>
                  <a:schemeClr val="tx1"/>
                </a:solidFill>
              </a:rPr>
              <a:t>F.Masino</a:t>
            </a:r>
            <a:r>
              <a:rPr lang="it-IT" sz="1200" dirty="0" smtClean="0">
                <a:solidFill>
                  <a:schemeClr val="tx1"/>
                </a:solidFill>
              </a:rPr>
              <a:t> - </a:t>
            </a:r>
            <a:r>
              <a:rPr lang="it-IT" sz="1200" dirty="0" err="1" smtClean="0">
                <a:solidFill>
                  <a:schemeClr val="tx1"/>
                </a:solidFill>
              </a:rPr>
              <a:t>G.Sobrà</a:t>
            </a:r>
            <a:r>
              <a:rPr lang="it-IT" sz="1200" dirty="0" smtClean="0">
                <a:solidFill>
                  <a:schemeClr val="tx1"/>
                </a:solidFill>
              </a:rPr>
              <a:t>)</a:t>
            </a:r>
            <a:endParaRPr lang="it-IT" sz="1200" dirty="0">
              <a:solidFill>
                <a:schemeClr val="tx1"/>
              </a:solidFill>
            </a:endParaRPr>
          </a:p>
        </p:txBody>
      </p:sp>
      <p:pic>
        <p:nvPicPr>
          <p:cNvPr id="4" name="Immagine 3" descr="Fig02 - Reconstruction_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5749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504056"/>
          </a:xfrm>
        </p:spPr>
        <p:txBody>
          <a:bodyPr>
            <a:normAutofit/>
          </a:bodyPr>
          <a:lstStyle/>
          <a:p>
            <a:pPr algn="l"/>
            <a:endParaRPr lang="it-IT" sz="1600" b="1" dirty="0">
              <a:latin typeface="+mn-lt"/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47664" y="6595120"/>
            <a:ext cx="6400800" cy="262880"/>
          </a:xfrm>
        </p:spPr>
        <p:txBody>
          <a:bodyPr>
            <a:normAutofit lnSpcReduction="10000"/>
          </a:bodyPr>
          <a:lstStyle/>
          <a:p>
            <a:r>
              <a:rPr lang="it-IT" sz="1200" dirty="0" smtClean="0">
                <a:solidFill>
                  <a:schemeClr val="tx1"/>
                </a:solidFill>
              </a:rPr>
              <a:t>l’</a:t>
            </a:r>
            <a:r>
              <a:rPr lang="it-IT" sz="1200" dirty="0" err="1" smtClean="0">
                <a:solidFill>
                  <a:schemeClr val="tx1"/>
                </a:solidFill>
              </a:rPr>
              <a:t>iposcenio</a:t>
            </a:r>
            <a:endParaRPr lang="it-IT" sz="1200" dirty="0" smtClean="0">
              <a:solidFill>
                <a:schemeClr val="tx1"/>
              </a:solidFill>
            </a:endParaRPr>
          </a:p>
          <a:p>
            <a:endParaRPr lang="it-IT" sz="1200" dirty="0">
              <a:solidFill>
                <a:schemeClr val="tx1"/>
              </a:solidFill>
            </a:endParaRPr>
          </a:p>
        </p:txBody>
      </p:sp>
      <p:pic>
        <p:nvPicPr>
          <p:cNvPr id="4" name="Immagine 3" descr="tea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33400"/>
            <a:ext cx="9144000" cy="5791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504056"/>
          </a:xfrm>
        </p:spPr>
        <p:txBody>
          <a:bodyPr>
            <a:normAutofit fontScale="90000"/>
          </a:bodyPr>
          <a:lstStyle/>
          <a:p>
            <a:pPr algn="l"/>
            <a:r>
              <a:rPr lang="it-IT" sz="1600" dirty="0" smtClean="0">
                <a:latin typeface="Arial Rounded MT Bold" pitchFamily="34" charset="0"/>
              </a:rPr>
              <a:t/>
            </a:r>
            <a:br>
              <a:rPr lang="it-IT" sz="1600" dirty="0" smtClean="0">
                <a:latin typeface="Arial Rounded MT Bold" pitchFamily="34" charset="0"/>
              </a:rPr>
            </a:br>
            <a:r>
              <a:rPr lang="it-IT" sz="1600" b="1" dirty="0" smtClean="0">
                <a:latin typeface="Arial Rounded MT Bold" pitchFamily="34" charset="0"/>
              </a:rPr>
              <a:t>    </a:t>
            </a:r>
            <a:r>
              <a:rPr lang="it-IT" sz="1600" b="1" dirty="0" smtClean="0">
                <a:latin typeface="+mn-lt"/>
              </a:rPr>
              <a:t>modelli di corrispondenza del dato     </a:t>
            </a:r>
            <a:endParaRPr lang="it-IT" sz="1600" b="1" dirty="0">
              <a:latin typeface="+mn-lt"/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47664" y="6595120"/>
            <a:ext cx="6400800" cy="262880"/>
          </a:xfrm>
        </p:spPr>
        <p:txBody>
          <a:bodyPr>
            <a:normAutofit lnSpcReduction="10000"/>
          </a:bodyPr>
          <a:lstStyle/>
          <a:p>
            <a:r>
              <a:rPr lang="it-IT" sz="1200" dirty="0" smtClean="0">
                <a:solidFill>
                  <a:schemeClr val="tx1"/>
                </a:solidFill>
              </a:rPr>
              <a:t>Modello di edizione</a:t>
            </a:r>
          </a:p>
          <a:p>
            <a:endParaRPr lang="it-IT" sz="1200" dirty="0">
              <a:solidFill>
                <a:schemeClr val="tx1"/>
              </a:solidFill>
            </a:endParaRPr>
          </a:p>
        </p:txBody>
      </p:sp>
      <p:pic>
        <p:nvPicPr>
          <p:cNvPr id="6" name="Immagine 5" descr="tea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3812"/>
            <a:ext cx="9144000" cy="6810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504056"/>
          </a:xfrm>
        </p:spPr>
        <p:txBody>
          <a:bodyPr>
            <a:normAutofit fontScale="90000"/>
          </a:bodyPr>
          <a:lstStyle/>
          <a:p>
            <a:pPr algn="l"/>
            <a:r>
              <a:rPr lang="it-IT" sz="1600" dirty="0" smtClean="0">
                <a:latin typeface="Arial Rounded MT Bold" pitchFamily="34" charset="0"/>
              </a:rPr>
              <a:t/>
            </a:r>
            <a:br>
              <a:rPr lang="it-IT" sz="1600" dirty="0" smtClean="0">
                <a:latin typeface="Arial Rounded MT Bold" pitchFamily="34" charset="0"/>
              </a:rPr>
            </a:br>
            <a:r>
              <a:rPr lang="it-IT" sz="1600" b="1" dirty="0" smtClean="0">
                <a:latin typeface="Arial Rounded MT Bold" pitchFamily="34" charset="0"/>
              </a:rPr>
              <a:t>    </a:t>
            </a:r>
            <a:r>
              <a:rPr lang="it-IT" sz="1600" b="1" dirty="0" smtClean="0">
                <a:latin typeface="+mn-lt"/>
              </a:rPr>
              <a:t>modelli di corrispondenza del dato     </a:t>
            </a:r>
            <a:endParaRPr lang="it-IT" sz="1600" b="1" dirty="0">
              <a:latin typeface="+mn-lt"/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47664" y="6595120"/>
            <a:ext cx="6400800" cy="262880"/>
          </a:xfrm>
        </p:spPr>
        <p:txBody>
          <a:bodyPr>
            <a:normAutofit lnSpcReduction="10000"/>
          </a:bodyPr>
          <a:lstStyle/>
          <a:p>
            <a:r>
              <a:rPr lang="it-IT" sz="1200" dirty="0" smtClean="0">
                <a:solidFill>
                  <a:schemeClr val="tx1"/>
                </a:solidFill>
              </a:rPr>
              <a:t>modellazione e </a:t>
            </a:r>
            <a:r>
              <a:rPr lang="it-IT" sz="1200" dirty="0" err="1" smtClean="0">
                <a:solidFill>
                  <a:schemeClr val="tx1"/>
                </a:solidFill>
              </a:rPr>
              <a:t>texturing</a:t>
            </a:r>
            <a:r>
              <a:rPr lang="it-IT" sz="1200" dirty="0" smtClean="0">
                <a:solidFill>
                  <a:schemeClr val="tx1"/>
                </a:solidFill>
              </a:rPr>
              <a:t> delle colonne dell’</a:t>
            </a:r>
            <a:r>
              <a:rPr lang="it-IT" sz="1200" dirty="0" err="1" smtClean="0">
                <a:solidFill>
                  <a:schemeClr val="tx1"/>
                </a:solidFill>
              </a:rPr>
              <a:t>iposcenio</a:t>
            </a:r>
            <a:r>
              <a:rPr lang="it-IT" sz="1200" dirty="0" smtClean="0">
                <a:solidFill>
                  <a:schemeClr val="tx1"/>
                </a:solidFill>
              </a:rPr>
              <a:t> </a:t>
            </a:r>
          </a:p>
          <a:p>
            <a:endParaRPr lang="it-IT" sz="1200" dirty="0">
              <a:solidFill>
                <a:schemeClr val="tx1"/>
              </a:solidFill>
            </a:endParaRPr>
          </a:p>
        </p:txBody>
      </p:sp>
      <p:pic>
        <p:nvPicPr>
          <p:cNvPr id="6" name="Immagine 5" descr="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738627"/>
            <a:ext cx="9144000" cy="53807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504056"/>
          </a:xfrm>
        </p:spPr>
        <p:txBody>
          <a:bodyPr>
            <a:normAutofit fontScale="90000"/>
          </a:bodyPr>
          <a:lstStyle/>
          <a:p>
            <a:pPr algn="l"/>
            <a:r>
              <a:rPr lang="it-IT" sz="1600" dirty="0" smtClean="0">
                <a:latin typeface="Arial Rounded MT Bold" pitchFamily="34" charset="0"/>
              </a:rPr>
              <a:t/>
            </a:r>
            <a:br>
              <a:rPr lang="it-IT" sz="1600" dirty="0" smtClean="0">
                <a:latin typeface="Arial Rounded MT Bold" pitchFamily="34" charset="0"/>
              </a:rPr>
            </a:br>
            <a:r>
              <a:rPr lang="it-IT" sz="1600" b="1" dirty="0" smtClean="0">
                <a:latin typeface="Arial Rounded MT Bold" pitchFamily="34" charset="0"/>
              </a:rPr>
              <a:t>    </a:t>
            </a:r>
            <a:r>
              <a:rPr lang="it-IT" sz="1600" b="1" dirty="0" smtClean="0">
                <a:latin typeface="+mn-lt"/>
              </a:rPr>
              <a:t>modelli di corrispondenza del dato     </a:t>
            </a:r>
            <a:endParaRPr lang="it-IT" sz="1600" b="1" dirty="0">
              <a:latin typeface="+mn-lt"/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47664" y="6595120"/>
            <a:ext cx="6400800" cy="262880"/>
          </a:xfrm>
        </p:spPr>
        <p:txBody>
          <a:bodyPr>
            <a:normAutofit lnSpcReduction="10000"/>
          </a:bodyPr>
          <a:lstStyle/>
          <a:p>
            <a:r>
              <a:rPr lang="it-IT" sz="1200" dirty="0" smtClean="0">
                <a:solidFill>
                  <a:schemeClr val="tx1"/>
                </a:solidFill>
              </a:rPr>
              <a:t>modellazione e </a:t>
            </a:r>
            <a:r>
              <a:rPr lang="it-IT" sz="1200" dirty="0" err="1" smtClean="0">
                <a:solidFill>
                  <a:schemeClr val="tx1"/>
                </a:solidFill>
              </a:rPr>
              <a:t>texturing</a:t>
            </a:r>
            <a:r>
              <a:rPr lang="it-IT" sz="1200" dirty="0" smtClean="0">
                <a:solidFill>
                  <a:schemeClr val="tx1"/>
                </a:solidFill>
              </a:rPr>
              <a:t> dell’</a:t>
            </a:r>
            <a:r>
              <a:rPr lang="it-IT" sz="1200" dirty="0" err="1" smtClean="0">
                <a:solidFill>
                  <a:schemeClr val="tx1"/>
                </a:solidFill>
              </a:rPr>
              <a:t>iposcenio</a:t>
            </a:r>
            <a:r>
              <a:rPr lang="it-IT" sz="1200" dirty="0" smtClean="0">
                <a:solidFill>
                  <a:schemeClr val="tx1"/>
                </a:solidFill>
              </a:rPr>
              <a:t> </a:t>
            </a:r>
          </a:p>
        </p:txBody>
      </p:sp>
      <p:pic>
        <p:nvPicPr>
          <p:cNvPr id="4" name="Immagine 3" descr="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727735"/>
            <a:ext cx="9144000" cy="5402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504056"/>
          </a:xfrm>
        </p:spPr>
        <p:txBody>
          <a:bodyPr>
            <a:normAutofit fontScale="90000"/>
          </a:bodyPr>
          <a:lstStyle/>
          <a:p>
            <a:pPr algn="l"/>
            <a:r>
              <a:rPr lang="it-IT" sz="1600" dirty="0" smtClean="0">
                <a:latin typeface="Arial Rounded MT Bold" pitchFamily="34" charset="0"/>
              </a:rPr>
              <a:t/>
            </a:r>
            <a:br>
              <a:rPr lang="it-IT" sz="1600" dirty="0" smtClean="0">
                <a:latin typeface="Arial Rounded MT Bold" pitchFamily="34" charset="0"/>
              </a:rPr>
            </a:br>
            <a:r>
              <a:rPr lang="it-IT" sz="1600" b="1" dirty="0" smtClean="0">
                <a:latin typeface="Arial Rounded MT Bold" pitchFamily="34" charset="0"/>
              </a:rPr>
              <a:t>    </a:t>
            </a:r>
            <a:r>
              <a:rPr lang="it-IT" sz="1600" b="1" dirty="0" smtClean="0">
                <a:latin typeface="+mn-lt"/>
              </a:rPr>
              <a:t>modelli di corrispondenza del dato     </a:t>
            </a:r>
            <a:endParaRPr lang="it-IT" sz="1600" b="1" dirty="0">
              <a:latin typeface="+mn-lt"/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47664" y="6595120"/>
            <a:ext cx="6400800" cy="262880"/>
          </a:xfrm>
        </p:spPr>
        <p:txBody>
          <a:bodyPr>
            <a:normAutofit lnSpcReduction="10000"/>
          </a:bodyPr>
          <a:lstStyle/>
          <a:p>
            <a:r>
              <a:rPr lang="it-IT" sz="1200" dirty="0" smtClean="0">
                <a:solidFill>
                  <a:schemeClr val="tx1"/>
                </a:solidFill>
              </a:rPr>
              <a:t>modellazione e </a:t>
            </a:r>
            <a:r>
              <a:rPr lang="it-IT" sz="1200" dirty="0" err="1" smtClean="0">
                <a:solidFill>
                  <a:schemeClr val="tx1"/>
                </a:solidFill>
              </a:rPr>
              <a:t>texturing</a:t>
            </a:r>
            <a:r>
              <a:rPr lang="it-IT" sz="1200" dirty="0" smtClean="0">
                <a:solidFill>
                  <a:schemeClr val="tx1"/>
                </a:solidFill>
              </a:rPr>
              <a:t> dell’</a:t>
            </a:r>
            <a:r>
              <a:rPr lang="it-IT" sz="1200" dirty="0" err="1" smtClean="0">
                <a:solidFill>
                  <a:schemeClr val="tx1"/>
                </a:solidFill>
              </a:rPr>
              <a:t>iposcenio</a:t>
            </a:r>
            <a:r>
              <a:rPr lang="it-IT" sz="1200" dirty="0" smtClean="0">
                <a:solidFill>
                  <a:schemeClr val="tx1"/>
                </a:solidFill>
              </a:rPr>
              <a:t> </a:t>
            </a:r>
          </a:p>
        </p:txBody>
      </p:sp>
      <p:pic>
        <p:nvPicPr>
          <p:cNvPr id="4" name="Immagine 3" descr="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733181"/>
            <a:ext cx="9144000" cy="53916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504056"/>
          </a:xfrm>
        </p:spPr>
        <p:txBody>
          <a:bodyPr>
            <a:normAutofit fontScale="90000"/>
          </a:bodyPr>
          <a:lstStyle/>
          <a:p>
            <a:pPr algn="l"/>
            <a:r>
              <a:rPr lang="it-IT" sz="1600" dirty="0" smtClean="0">
                <a:latin typeface="Arial Rounded MT Bold" pitchFamily="34" charset="0"/>
              </a:rPr>
              <a:t/>
            </a:r>
            <a:br>
              <a:rPr lang="it-IT" sz="1600" dirty="0" smtClean="0">
                <a:latin typeface="Arial Rounded MT Bold" pitchFamily="34" charset="0"/>
              </a:rPr>
            </a:br>
            <a:r>
              <a:rPr lang="it-IT" sz="1600" b="1" dirty="0" smtClean="0">
                <a:latin typeface="Arial Rounded MT Bold" pitchFamily="34" charset="0"/>
              </a:rPr>
              <a:t>    </a:t>
            </a:r>
            <a:r>
              <a:rPr lang="it-IT" sz="1600" b="1" dirty="0" smtClean="0"/>
              <a:t>dal rilievo al modello</a:t>
            </a:r>
            <a:endParaRPr lang="it-IT" sz="1600" b="1" dirty="0">
              <a:latin typeface="+mn-lt"/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47664" y="6595120"/>
            <a:ext cx="6400800" cy="262880"/>
          </a:xfrm>
        </p:spPr>
        <p:txBody>
          <a:bodyPr>
            <a:normAutofit lnSpcReduction="10000"/>
          </a:bodyPr>
          <a:lstStyle/>
          <a:p>
            <a:r>
              <a:rPr lang="it-IT" sz="1200" dirty="0" smtClean="0">
                <a:solidFill>
                  <a:schemeClr val="tx1"/>
                </a:solidFill>
              </a:rPr>
              <a:t>rilievo dell’edificio: pianta</a:t>
            </a:r>
          </a:p>
          <a:p>
            <a:endParaRPr lang="it-IT" sz="1200" dirty="0">
              <a:solidFill>
                <a:schemeClr val="tx1"/>
              </a:solidFill>
            </a:endParaRPr>
          </a:p>
        </p:txBody>
      </p:sp>
      <p:pic>
        <p:nvPicPr>
          <p:cNvPr id="8" name="Immagine 7" descr="Senza titolo-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038340"/>
            <a:ext cx="9144000" cy="4781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504056"/>
          </a:xfrm>
        </p:spPr>
        <p:txBody>
          <a:bodyPr>
            <a:normAutofit fontScale="90000"/>
          </a:bodyPr>
          <a:lstStyle/>
          <a:p>
            <a:pPr algn="l"/>
            <a:r>
              <a:rPr lang="it-IT" sz="1600" dirty="0" smtClean="0">
                <a:latin typeface="Arial Rounded MT Bold" pitchFamily="34" charset="0"/>
              </a:rPr>
              <a:t/>
            </a:r>
            <a:br>
              <a:rPr lang="it-IT" sz="1600" dirty="0" smtClean="0">
                <a:latin typeface="Arial Rounded MT Bold" pitchFamily="34" charset="0"/>
              </a:rPr>
            </a:br>
            <a:r>
              <a:rPr lang="it-IT" sz="1600" b="1" dirty="0" smtClean="0">
                <a:latin typeface="Arial Rounded MT Bold" pitchFamily="34" charset="0"/>
              </a:rPr>
              <a:t>    </a:t>
            </a:r>
            <a:r>
              <a:rPr lang="it-IT" sz="1600" b="1" dirty="0" smtClean="0">
                <a:latin typeface="+mn-lt"/>
              </a:rPr>
              <a:t>modelli di corrispondenza del dato     </a:t>
            </a:r>
            <a:endParaRPr lang="it-IT" sz="1600" b="1" dirty="0">
              <a:latin typeface="+mn-lt"/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47664" y="6595120"/>
            <a:ext cx="6400800" cy="262880"/>
          </a:xfrm>
        </p:spPr>
        <p:txBody>
          <a:bodyPr>
            <a:normAutofit lnSpcReduction="10000"/>
          </a:bodyPr>
          <a:lstStyle/>
          <a:p>
            <a:r>
              <a:rPr lang="it-IT" sz="1200" dirty="0" smtClean="0">
                <a:solidFill>
                  <a:schemeClr val="tx1"/>
                </a:solidFill>
              </a:rPr>
              <a:t>modellazione e </a:t>
            </a:r>
            <a:r>
              <a:rPr lang="it-IT" sz="1200" dirty="0" err="1" smtClean="0">
                <a:solidFill>
                  <a:schemeClr val="tx1"/>
                </a:solidFill>
              </a:rPr>
              <a:t>texturing</a:t>
            </a:r>
            <a:r>
              <a:rPr lang="it-IT" sz="1200" dirty="0" smtClean="0">
                <a:solidFill>
                  <a:schemeClr val="tx1"/>
                </a:solidFill>
              </a:rPr>
              <a:t> dell’</a:t>
            </a:r>
            <a:r>
              <a:rPr lang="it-IT" sz="1200" dirty="0" err="1" smtClean="0">
                <a:solidFill>
                  <a:schemeClr val="tx1"/>
                </a:solidFill>
              </a:rPr>
              <a:t>iposcenio</a:t>
            </a:r>
            <a:r>
              <a:rPr lang="it-IT" sz="1200" dirty="0" smtClean="0">
                <a:solidFill>
                  <a:schemeClr val="tx1"/>
                </a:solidFill>
              </a:rPr>
              <a:t> </a:t>
            </a:r>
          </a:p>
        </p:txBody>
      </p:sp>
      <p:pic>
        <p:nvPicPr>
          <p:cNvPr id="4" name="Immagine 3" descr="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741350"/>
            <a:ext cx="9144000" cy="537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504056"/>
          </a:xfrm>
        </p:spPr>
        <p:txBody>
          <a:bodyPr>
            <a:normAutofit fontScale="90000"/>
          </a:bodyPr>
          <a:lstStyle/>
          <a:p>
            <a:pPr algn="l"/>
            <a:r>
              <a:rPr lang="it-IT" sz="1600" dirty="0" smtClean="0">
                <a:latin typeface="Arial Rounded MT Bold" pitchFamily="34" charset="0"/>
              </a:rPr>
              <a:t/>
            </a:r>
            <a:br>
              <a:rPr lang="it-IT" sz="1600" dirty="0" smtClean="0">
                <a:latin typeface="Arial Rounded MT Bold" pitchFamily="34" charset="0"/>
              </a:rPr>
            </a:br>
            <a:endParaRPr lang="it-IT" sz="1600" b="1" dirty="0">
              <a:latin typeface="+mn-lt"/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47664" y="6595120"/>
            <a:ext cx="6400800" cy="262880"/>
          </a:xfrm>
        </p:spPr>
        <p:txBody>
          <a:bodyPr>
            <a:normAutofit lnSpcReduction="10000"/>
          </a:bodyPr>
          <a:lstStyle/>
          <a:p>
            <a:r>
              <a:rPr lang="it-IT" sz="1200" dirty="0" smtClean="0">
                <a:solidFill>
                  <a:schemeClr val="tx1"/>
                </a:solidFill>
              </a:rPr>
              <a:t>La scena (1° ordine)</a:t>
            </a:r>
          </a:p>
          <a:p>
            <a:endParaRPr lang="it-IT" sz="1200" dirty="0">
              <a:solidFill>
                <a:schemeClr val="tx1"/>
              </a:solidFill>
            </a:endParaRPr>
          </a:p>
        </p:txBody>
      </p:sp>
      <p:pic>
        <p:nvPicPr>
          <p:cNvPr id="6" name="Immagine 5" descr="tea1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14350"/>
            <a:ext cx="9144000" cy="5829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504056"/>
          </a:xfrm>
        </p:spPr>
        <p:txBody>
          <a:bodyPr>
            <a:normAutofit/>
          </a:bodyPr>
          <a:lstStyle/>
          <a:p>
            <a:pPr algn="l"/>
            <a:endParaRPr lang="it-IT" sz="1600" b="1" dirty="0">
              <a:latin typeface="+mn-lt"/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47664" y="6595120"/>
            <a:ext cx="6400800" cy="262880"/>
          </a:xfrm>
        </p:spPr>
        <p:txBody>
          <a:bodyPr>
            <a:normAutofit lnSpcReduction="10000"/>
          </a:bodyPr>
          <a:lstStyle/>
          <a:p>
            <a:r>
              <a:rPr lang="it-IT" sz="1200" dirty="0" smtClean="0">
                <a:solidFill>
                  <a:schemeClr val="tx1"/>
                </a:solidFill>
              </a:rPr>
              <a:t>La scena: rilievo e ricostruzione in 2D del 1° ordine (</a:t>
            </a:r>
            <a:r>
              <a:rPr lang="it-IT" sz="1200" dirty="0" err="1" smtClean="0">
                <a:solidFill>
                  <a:schemeClr val="tx1"/>
                </a:solidFill>
              </a:rPr>
              <a:t>F.Masino</a:t>
            </a:r>
            <a:r>
              <a:rPr lang="it-IT" sz="1200" dirty="0" smtClean="0">
                <a:solidFill>
                  <a:schemeClr val="tx1"/>
                </a:solidFill>
              </a:rPr>
              <a:t> - </a:t>
            </a:r>
            <a:r>
              <a:rPr lang="it-IT" sz="1200" dirty="0" err="1" smtClean="0">
                <a:solidFill>
                  <a:schemeClr val="tx1"/>
                </a:solidFill>
              </a:rPr>
              <a:t>G.Sobrà</a:t>
            </a:r>
            <a:r>
              <a:rPr lang="it-IT" sz="1200" dirty="0" smtClean="0">
                <a:solidFill>
                  <a:schemeClr val="tx1"/>
                </a:solidFill>
              </a:rPr>
              <a:t>)</a:t>
            </a:r>
          </a:p>
          <a:p>
            <a:endParaRPr lang="it-IT" sz="1200" dirty="0">
              <a:solidFill>
                <a:schemeClr val="tx1"/>
              </a:solidFill>
            </a:endParaRPr>
          </a:p>
        </p:txBody>
      </p:sp>
      <p:pic>
        <p:nvPicPr>
          <p:cNvPr id="5" name="Immagine 4" descr="tea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200" y="0"/>
            <a:ext cx="9067800" cy="5372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504056"/>
          </a:xfrm>
        </p:spPr>
        <p:txBody>
          <a:bodyPr>
            <a:normAutofit fontScale="90000"/>
          </a:bodyPr>
          <a:lstStyle/>
          <a:p>
            <a:pPr algn="l"/>
            <a:r>
              <a:rPr lang="it-IT" sz="1600" dirty="0" smtClean="0">
                <a:latin typeface="Arial Rounded MT Bold" pitchFamily="34" charset="0"/>
              </a:rPr>
              <a:t/>
            </a:r>
            <a:br>
              <a:rPr lang="it-IT" sz="1600" dirty="0" smtClean="0">
                <a:latin typeface="Arial Rounded MT Bold" pitchFamily="34" charset="0"/>
              </a:rPr>
            </a:br>
            <a:r>
              <a:rPr lang="it-IT" sz="1600" b="1" dirty="0" smtClean="0">
                <a:latin typeface="Arial Rounded MT Bold" pitchFamily="34" charset="0"/>
              </a:rPr>
              <a:t>    </a:t>
            </a:r>
            <a:r>
              <a:rPr lang="it-IT" sz="1600" b="1" dirty="0" smtClean="0">
                <a:latin typeface="+mn-lt"/>
              </a:rPr>
              <a:t>modelli di corrispondenza del dato     </a:t>
            </a:r>
            <a:endParaRPr lang="it-IT" sz="1600" b="1" dirty="0">
              <a:latin typeface="+mn-lt"/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47664" y="6595120"/>
            <a:ext cx="6400800" cy="262880"/>
          </a:xfrm>
        </p:spPr>
        <p:txBody>
          <a:bodyPr>
            <a:normAutofit lnSpcReduction="10000"/>
          </a:bodyPr>
          <a:lstStyle/>
          <a:p>
            <a:r>
              <a:rPr lang="it-IT" sz="1200" dirty="0" smtClean="0">
                <a:solidFill>
                  <a:schemeClr val="tx1"/>
                </a:solidFill>
              </a:rPr>
              <a:t>modellazione e </a:t>
            </a:r>
            <a:r>
              <a:rPr lang="it-IT" sz="1200" dirty="0" err="1" smtClean="0">
                <a:solidFill>
                  <a:schemeClr val="tx1"/>
                </a:solidFill>
              </a:rPr>
              <a:t>texturing</a:t>
            </a:r>
            <a:r>
              <a:rPr lang="it-IT" sz="1200" dirty="0" smtClean="0">
                <a:solidFill>
                  <a:schemeClr val="tx1"/>
                </a:solidFill>
              </a:rPr>
              <a:t> del 1° ordine della scena </a:t>
            </a:r>
          </a:p>
          <a:p>
            <a:endParaRPr lang="it-IT" sz="1200" dirty="0">
              <a:solidFill>
                <a:schemeClr val="tx1"/>
              </a:solidFill>
            </a:endParaRPr>
          </a:p>
        </p:txBody>
      </p:sp>
      <p:pic>
        <p:nvPicPr>
          <p:cNvPr id="5" name="Immagine 4" descr="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795811"/>
            <a:ext cx="9144000" cy="52663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504056"/>
          </a:xfrm>
        </p:spPr>
        <p:txBody>
          <a:bodyPr>
            <a:normAutofit fontScale="90000"/>
          </a:bodyPr>
          <a:lstStyle/>
          <a:p>
            <a:pPr algn="l"/>
            <a:r>
              <a:rPr lang="it-IT" sz="1600" dirty="0" smtClean="0">
                <a:latin typeface="Arial Rounded MT Bold" pitchFamily="34" charset="0"/>
              </a:rPr>
              <a:t/>
            </a:r>
            <a:br>
              <a:rPr lang="it-IT" sz="1600" dirty="0" smtClean="0">
                <a:latin typeface="Arial Rounded MT Bold" pitchFamily="34" charset="0"/>
              </a:rPr>
            </a:br>
            <a:r>
              <a:rPr lang="it-IT" sz="1600" b="1" dirty="0" smtClean="0">
                <a:latin typeface="Arial Rounded MT Bold" pitchFamily="34" charset="0"/>
              </a:rPr>
              <a:t>    </a:t>
            </a:r>
            <a:r>
              <a:rPr lang="it-IT" sz="1600" b="1" dirty="0" smtClean="0">
                <a:latin typeface="+mn-lt"/>
              </a:rPr>
              <a:t>modelli di corrispondenza del dato     </a:t>
            </a:r>
            <a:endParaRPr lang="it-IT" sz="1600" b="1" dirty="0">
              <a:latin typeface="+mn-lt"/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47664" y="6595120"/>
            <a:ext cx="6400800" cy="262880"/>
          </a:xfrm>
        </p:spPr>
        <p:txBody>
          <a:bodyPr>
            <a:normAutofit lnSpcReduction="10000"/>
          </a:bodyPr>
          <a:lstStyle/>
          <a:p>
            <a:r>
              <a:rPr lang="it-IT" sz="1200" dirty="0" smtClean="0">
                <a:solidFill>
                  <a:schemeClr val="tx1"/>
                </a:solidFill>
              </a:rPr>
              <a:t>modellazione e </a:t>
            </a:r>
            <a:r>
              <a:rPr lang="it-IT" sz="1200" dirty="0" err="1" smtClean="0">
                <a:solidFill>
                  <a:schemeClr val="tx1"/>
                </a:solidFill>
              </a:rPr>
              <a:t>texturing</a:t>
            </a:r>
            <a:r>
              <a:rPr lang="it-IT" sz="1200" dirty="0" smtClean="0">
                <a:solidFill>
                  <a:schemeClr val="tx1"/>
                </a:solidFill>
              </a:rPr>
              <a:t> del 1° ordine della scena: i </a:t>
            </a:r>
            <a:r>
              <a:rPr lang="it-IT" sz="1200" dirty="0" err="1" smtClean="0">
                <a:solidFill>
                  <a:schemeClr val="tx1"/>
                </a:solidFill>
              </a:rPr>
              <a:t>podii</a:t>
            </a:r>
            <a:endParaRPr lang="it-IT" sz="1200" dirty="0">
              <a:solidFill>
                <a:schemeClr val="tx1"/>
              </a:solidFill>
            </a:endParaRPr>
          </a:p>
        </p:txBody>
      </p:sp>
      <p:pic>
        <p:nvPicPr>
          <p:cNvPr id="4" name="Immagine 3" descr="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798534"/>
            <a:ext cx="9144000" cy="52609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504056"/>
          </a:xfrm>
        </p:spPr>
        <p:txBody>
          <a:bodyPr>
            <a:normAutofit fontScale="90000"/>
          </a:bodyPr>
          <a:lstStyle/>
          <a:p>
            <a:pPr algn="l"/>
            <a:r>
              <a:rPr lang="it-IT" sz="1600" dirty="0" smtClean="0">
                <a:latin typeface="Arial Rounded MT Bold" pitchFamily="34" charset="0"/>
              </a:rPr>
              <a:t/>
            </a:r>
            <a:br>
              <a:rPr lang="it-IT" sz="1600" dirty="0" smtClean="0">
                <a:latin typeface="Arial Rounded MT Bold" pitchFamily="34" charset="0"/>
              </a:rPr>
            </a:br>
            <a:r>
              <a:rPr lang="it-IT" sz="1600" b="1" dirty="0" smtClean="0">
                <a:latin typeface="Arial Rounded MT Bold" pitchFamily="34" charset="0"/>
              </a:rPr>
              <a:t>    </a:t>
            </a:r>
            <a:r>
              <a:rPr lang="it-IT" sz="1600" b="1" dirty="0" smtClean="0">
                <a:latin typeface="+mn-lt"/>
              </a:rPr>
              <a:t>modelli di corrispondenza del dato     </a:t>
            </a:r>
            <a:endParaRPr lang="it-IT" sz="1600" b="1" dirty="0">
              <a:latin typeface="+mn-lt"/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47664" y="6595120"/>
            <a:ext cx="6400800" cy="262880"/>
          </a:xfrm>
        </p:spPr>
        <p:txBody>
          <a:bodyPr>
            <a:normAutofit lnSpcReduction="10000"/>
          </a:bodyPr>
          <a:lstStyle/>
          <a:p>
            <a:r>
              <a:rPr lang="it-IT" sz="1200" dirty="0" smtClean="0">
                <a:solidFill>
                  <a:schemeClr val="tx1"/>
                </a:solidFill>
              </a:rPr>
              <a:t>modellazione e </a:t>
            </a:r>
            <a:r>
              <a:rPr lang="it-IT" sz="1200" dirty="0" err="1" smtClean="0">
                <a:solidFill>
                  <a:schemeClr val="tx1"/>
                </a:solidFill>
              </a:rPr>
              <a:t>texturing</a:t>
            </a:r>
            <a:r>
              <a:rPr lang="it-IT" sz="1200" dirty="0" smtClean="0">
                <a:solidFill>
                  <a:schemeClr val="tx1"/>
                </a:solidFill>
              </a:rPr>
              <a:t> del 1° ordine della scena: stipiti a architravi delle aperture</a:t>
            </a:r>
            <a:endParaRPr lang="it-IT" sz="1200" dirty="0">
              <a:solidFill>
                <a:schemeClr val="tx1"/>
              </a:solidFill>
            </a:endParaRPr>
          </a:p>
        </p:txBody>
      </p:sp>
      <p:pic>
        <p:nvPicPr>
          <p:cNvPr id="4" name="Immagine 3" descr="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735904"/>
            <a:ext cx="9144000" cy="53861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504056"/>
          </a:xfrm>
        </p:spPr>
        <p:txBody>
          <a:bodyPr>
            <a:normAutofit fontScale="90000"/>
          </a:bodyPr>
          <a:lstStyle/>
          <a:p>
            <a:pPr algn="l"/>
            <a:r>
              <a:rPr lang="it-IT" sz="1600" dirty="0" smtClean="0">
                <a:latin typeface="Arial Rounded MT Bold" pitchFamily="34" charset="0"/>
              </a:rPr>
              <a:t/>
            </a:r>
            <a:br>
              <a:rPr lang="it-IT" sz="1600" dirty="0" smtClean="0">
                <a:latin typeface="Arial Rounded MT Bold" pitchFamily="34" charset="0"/>
              </a:rPr>
            </a:br>
            <a:r>
              <a:rPr lang="it-IT" sz="1600" b="1" dirty="0" smtClean="0">
                <a:latin typeface="Arial Rounded MT Bold" pitchFamily="34" charset="0"/>
              </a:rPr>
              <a:t>    </a:t>
            </a:r>
            <a:r>
              <a:rPr lang="it-IT" sz="1600" b="1" dirty="0" smtClean="0">
                <a:latin typeface="+mn-lt"/>
              </a:rPr>
              <a:t>modelli di corrispondenza del dato     </a:t>
            </a:r>
            <a:endParaRPr lang="it-IT" sz="1600" b="1" dirty="0">
              <a:latin typeface="+mn-lt"/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47664" y="6595120"/>
            <a:ext cx="6400800" cy="262880"/>
          </a:xfrm>
        </p:spPr>
        <p:txBody>
          <a:bodyPr>
            <a:normAutofit lnSpcReduction="10000"/>
          </a:bodyPr>
          <a:lstStyle/>
          <a:p>
            <a:r>
              <a:rPr lang="it-IT" sz="1200" dirty="0" smtClean="0">
                <a:solidFill>
                  <a:schemeClr val="tx1"/>
                </a:solidFill>
              </a:rPr>
              <a:t>modellazione e </a:t>
            </a:r>
            <a:r>
              <a:rPr lang="it-IT" sz="1200" dirty="0" err="1" smtClean="0">
                <a:solidFill>
                  <a:schemeClr val="tx1"/>
                </a:solidFill>
              </a:rPr>
              <a:t>texturing</a:t>
            </a:r>
            <a:r>
              <a:rPr lang="it-IT" sz="1200" dirty="0" smtClean="0">
                <a:solidFill>
                  <a:schemeClr val="tx1"/>
                </a:solidFill>
              </a:rPr>
              <a:t> del 1° ordine della scena: le colonne</a:t>
            </a:r>
            <a:endParaRPr lang="it-IT" sz="1200" dirty="0">
              <a:solidFill>
                <a:schemeClr val="tx1"/>
              </a:solidFill>
            </a:endParaRPr>
          </a:p>
        </p:txBody>
      </p:sp>
      <p:pic>
        <p:nvPicPr>
          <p:cNvPr id="4" name="Immagine 3" descr="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741350"/>
            <a:ext cx="9144000" cy="537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504056"/>
          </a:xfrm>
        </p:spPr>
        <p:txBody>
          <a:bodyPr>
            <a:normAutofit fontScale="90000"/>
          </a:bodyPr>
          <a:lstStyle/>
          <a:p>
            <a:pPr algn="l"/>
            <a:r>
              <a:rPr lang="it-IT" sz="1600" dirty="0" smtClean="0">
                <a:latin typeface="Arial Rounded MT Bold" pitchFamily="34" charset="0"/>
              </a:rPr>
              <a:t/>
            </a:r>
            <a:br>
              <a:rPr lang="it-IT" sz="1600" dirty="0" smtClean="0">
                <a:latin typeface="Arial Rounded MT Bold" pitchFamily="34" charset="0"/>
              </a:rPr>
            </a:br>
            <a:r>
              <a:rPr lang="it-IT" sz="1600" b="1" dirty="0" smtClean="0">
                <a:latin typeface="Arial Rounded MT Bold" pitchFamily="34" charset="0"/>
              </a:rPr>
              <a:t>    </a:t>
            </a:r>
            <a:r>
              <a:rPr lang="it-IT" sz="1600" b="1" dirty="0" smtClean="0">
                <a:latin typeface="+mn-lt"/>
              </a:rPr>
              <a:t>modelli di corrispondenza del dato     </a:t>
            </a:r>
            <a:endParaRPr lang="it-IT" sz="1600" b="1" dirty="0">
              <a:latin typeface="+mn-lt"/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47664" y="6595120"/>
            <a:ext cx="6400800" cy="262880"/>
          </a:xfrm>
        </p:spPr>
        <p:txBody>
          <a:bodyPr>
            <a:normAutofit lnSpcReduction="10000"/>
          </a:bodyPr>
          <a:lstStyle/>
          <a:p>
            <a:r>
              <a:rPr lang="it-IT" sz="1200" dirty="0" smtClean="0">
                <a:solidFill>
                  <a:schemeClr val="tx1"/>
                </a:solidFill>
              </a:rPr>
              <a:t>modellazione e </a:t>
            </a:r>
            <a:r>
              <a:rPr lang="it-IT" sz="1200" dirty="0" err="1" smtClean="0">
                <a:solidFill>
                  <a:schemeClr val="tx1"/>
                </a:solidFill>
              </a:rPr>
              <a:t>texturing</a:t>
            </a:r>
            <a:r>
              <a:rPr lang="it-IT" sz="1200" dirty="0" smtClean="0">
                <a:solidFill>
                  <a:schemeClr val="tx1"/>
                </a:solidFill>
              </a:rPr>
              <a:t> del 1° ordine della scena: le colonne</a:t>
            </a:r>
            <a:endParaRPr lang="it-IT" sz="1200" dirty="0">
              <a:solidFill>
                <a:schemeClr val="tx1"/>
              </a:solidFill>
            </a:endParaRPr>
          </a:p>
        </p:txBody>
      </p:sp>
      <p:pic>
        <p:nvPicPr>
          <p:cNvPr id="4" name="Immagine 3" descr="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730458"/>
            <a:ext cx="9144000" cy="53970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504056"/>
          </a:xfrm>
        </p:spPr>
        <p:txBody>
          <a:bodyPr>
            <a:normAutofit fontScale="90000"/>
          </a:bodyPr>
          <a:lstStyle/>
          <a:p>
            <a:pPr algn="l"/>
            <a:r>
              <a:rPr lang="it-IT" sz="1600" dirty="0" smtClean="0">
                <a:latin typeface="Arial Rounded MT Bold" pitchFamily="34" charset="0"/>
              </a:rPr>
              <a:t/>
            </a:r>
            <a:br>
              <a:rPr lang="it-IT" sz="1600" dirty="0" smtClean="0">
                <a:latin typeface="Arial Rounded MT Bold" pitchFamily="34" charset="0"/>
              </a:rPr>
            </a:br>
            <a:r>
              <a:rPr lang="it-IT" sz="1600" b="1" dirty="0" smtClean="0">
                <a:latin typeface="Arial Rounded MT Bold" pitchFamily="34" charset="0"/>
              </a:rPr>
              <a:t>    </a:t>
            </a:r>
            <a:r>
              <a:rPr lang="it-IT" sz="1600" b="1" dirty="0" smtClean="0">
                <a:latin typeface="+mn-lt"/>
              </a:rPr>
              <a:t>modelli di corrispondenza del dato     </a:t>
            </a:r>
            <a:endParaRPr lang="it-IT" sz="1600" b="1" dirty="0">
              <a:latin typeface="+mn-lt"/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47664" y="6595120"/>
            <a:ext cx="6400800" cy="262880"/>
          </a:xfrm>
        </p:spPr>
        <p:txBody>
          <a:bodyPr>
            <a:normAutofit lnSpcReduction="10000"/>
          </a:bodyPr>
          <a:lstStyle/>
          <a:p>
            <a:r>
              <a:rPr lang="it-IT" sz="1200" dirty="0" smtClean="0">
                <a:solidFill>
                  <a:schemeClr val="tx1"/>
                </a:solidFill>
              </a:rPr>
              <a:t>Modello di edizione</a:t>
            </a:r>
          </a:p>
          <a:p>
            <a:endParaRPr lang="it-IT" sz="1200" dirty="0">
              <a:solidFill>
                <a:schemeClr val="tx1"/>
              </a:solidFill>
            </a:endParaRPr>
          </a:p>
        </p:txBody>
      </p:sp>
      <p:pic>
        <p:nvPicPr>
          <p:cNvPr id="4" name="Immagine 3" descr="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741350"/>
            <a:ext cx="9144000" cy="537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504056"/>
          </a:xfrm>
        </p:spPr>
        <p:txBody>
          <a:bodyPr>
            <a:normAutofit/>
          </a:bodyPr>
          <a:lstStyle/>
          <a:p>
            <a:pPr algn="l"/>
            <a:endParaRPr lang="it-IT" sz="1600" b="1" dirty="0">
              <a:latin typeface="+mn-lt"/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47664" y="6595120"/>
            <a:ext cx="6400800" cy="262880"/>
          </a:xfrm>
        </p:spPr>
        <p:txBody>
          <a:bodyPr>
            <a:normAutofit lnSpcReduction="10000"/>
          </a:bodyPr>
          <a:lstStyle/>
          <a:p>
            <a:r>
              <a:rPr lang="it-IT" sz="1200" dirty="0" smtClean="0">
                <a:solidFill>
                  <a:schemeClr val="tx1"/>
                </a:solidFill>
              </a:rPr>
              <a:t>modellazione e </a:t>
            </a:r>
            <a:r>
              <a:rPr lang="it-IT" sz="1200" dirty="0" err="1" smtClean="0">
                <a:solidFill>
                  <a:schemeClr val="tx1"/>
                </a:solidFill>
              </a:rPr>
              <a:t>texturing</a:t>
            </a:r>
            <a:r>
              <a:rPr lang="it-IT" sz="1200" dirty="0" smtClean="0">
                <a:solidFill>
                  <a:schemeClr val="tx1"/>
                </a:solidFill>
              </a:rPr>
              <a:t> del 1° ordine della scena</a:t>
            </a:r>
          </a:p>
          <a:p>
            <a:endParaRPr lang="it-IT" sz="1200" dirty="0">
              <a:solidFill>
                <a:schemeClr val="tx1"/>
              </a:solidFill>
            </a:endParaRPr>
          </a:p>
        </p:txBody>
      </p:sp>
      <p:pic>
        <p:nvPicPr>
          <p:cNvPr id="4" name="Immagine 3" descr="1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733181"/>
            <a:ext cx="9144000" cy="53916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504056"/>
          </a:xfrm>
        </p:spPr>
        <p:txBody>
          <a:bodyPr>
            <a:normAutofit fontScale="90000"/>
          </a:bodyPr>
          <a:lstStyle/>
          <a:p>
            <a:pPr algn="l"/>
            <a:r>
              <a:rPr lang="it-IT" sz="1600" dirty="0" smtClean="0">
                <a:latin typeface="Arial Rounded MT Bold" pitchFamily="34" charset="0"/>
              </a:rPr>
              <a:t/>
            </a:r>
            <a:br>
              <a:rPr lang="it-IT" sz="1600" dirty="0" smtClean="0">
                <a:latin typeface="Arial Rounded MT Bold" pitchFamily="34" charset="0"/>
              </a:rPr>
            </a:br>
            <a:r>
              <a:rPr lang="it-IT" sz="1600" b="1" dirty="0" smtClean="0">
                <a:latin typeface="Arial Rounded MT Bold" pitchFamily="34" charset="0"/>
              </a:rPr>
              <a:t>    </a:t>
            </a:r>
            <a:r>
              <a:rPr lang="it-IT" sz="1600" b="1" dirty="0" smtClean="0"/>
              <a:t>dal rilievo al modello</a:t>
            </a:r>
            <a:endParaRPr lang="it-IT" sz="1600" b="1" dirty="0">
              <a:latin typeface="+mn-lt"/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47664" y="6595120"/>
            <a:ext cx="6400800" cy="262880"/>
          </a:xfrm>
        </p:spPr>
        <p:txBody>
          <a:bodyPr>
            <a:normAutofit lnSpcReduction="10000"/>
          </a:bodyPr>
          <a:lstStyle/>
          <a:p>
            <a:r>
              <a:rPr lang="it-IT" sz="1200" dirty="0" smtClean="0">
                <a:solidFill>
                  <a:schemeClr val="tx1"/>
                </a:solidFill>
              </a:rPr>
              <a:t>rilievo degli elementi architettonici: colonne e capitelli (</a:t>
            </a:r>
            <a:r>
              <a:rPr lang="it-IT" sz="1200" dirty="0" err="1" smtClean="0">
                <a:solidFill>
                  <a:schemeClr val="tx1"/>
                </a:solidFill>
              </a:rPr>
              <a:t>T.Ismaelli</a:t>
            </a:r>
            <a:r>
              <a:rPr lang="it-IT" sz="1200" dirty="0" smtClean="0">
                <a:solidFill>
                  <a:schemeClr val="tx1"/>
                </a:solidFill>
              </a:rPr>
              <a:t>)</a:t>
            </a:r>
            <a:endParaRPr lang="it-IT" sz="1200" dirty="0">
              <a:solidFill>
                <a:schemeClr val="tx1"/>
              </a:solidFill>
            </a:endParaRPr>
          </a:p>
        </p:txBody>
      </p:sp>
      <p:pic>
        <p:nvPicPr>
          <p:cNvPr id="5" name="Immagine 4" descr="Senza titolo-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200769"/>
            <a:ext cx="9144000" cy="44564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504056"/>
          </a:xfrm>
        </p:spPr>
        <p:txBody>
          <a:bodyPr>
            <a:normAutofit/>
          </a:bodyPr>
          <a:lstStyle/>
          <a:p>
            <a:pPr algn="l"/>
            <a:endParaRPr lang="it-IT" sz="1600" b="1" dirty="0">
              <a:latin typeface="+mn-lt"/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47664" y="6595120"/>
            <a:ext cx="6400800" cy="262880"/>
          </a:xfrm>
        </p:spPr>
        <p:txBody>
          <a:bodyPr>
            <a:normAutofit lnSpcReduction="10000"/>
          </a:bodyPr>
          <a:lstStyle/>
          <a:p>
            <a:r>
              <a:rPr lang="it-IT" sz="1200" dirty="0" smtClean="0">
                <a:solidFill>
                  <a:schemeClr val="tx1"/>
                </a:solidFill>
              </a:rPr>
              <a:t>modellazione e </a:t>
            </a:r>
            <a:r>
              <a:rPr lang="it-IT" sz="1200" dirty="0" err="1" smtClean="0">
                <a:solidFill>
                  <a:schemeClr val="tx1"/>
                </a:solidFill>
              </a:rPr>
              <a:t>texturing</a:t>
            </a:r>
            <a:r>
              <a:rPr lang="it-IT" sz="1200" dirty="0" smtClean="0">
                <a:solidFill>
                  <a:schemeClr val="tx1"/>
                </a:solidFill>
              </a:rPr>
              <a:t> del 1° ordine della scena</a:t>
            </a:r>
          </a:p>
          <a:p>
            <a:endParaRPr lang="it-IT" sz="1200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810103" cy="1988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204864"/>
            <a:ext cx="2785742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509120"/>
            <a:ext cx="2752725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82050" y="620688"/>
            <a:ext cx="6161950" cy="4980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504056"/>
          </a:xfrm>
        </p:spPr>
        <p:txBody>
          <a:bodyPr>
            <a:normAutofit/>
          </a:bodyPr>
          <a:lstStyle/>
          <a:p>
            <a:pPr algn="l"/>
            <a:endParaRPr lang="it-IT" sz="1600" b="1" dirty="0">
              <a:latin typeface="+mn-lt"/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47664" y="6595120"/>
            <a:ext cx="6400800" cy="262880"/>
          </a:xfrm>
        </p:spPr>
        <p:txBody>
          <a:bodyPr>
            <a:normAutofit lnSpcReduction="10000"/>
          </a:bodyPr>
          <a:lstStyle/>
          <a:p>
            <a:r>
              <a:rPr lang="it-IT" sz="1200" dirty="0" smtClean="0">
                <a:solidFill>
                  <a:schemeClr val="tx1"/>
                </a:solidFill>
              </a:rPr>
              <a:t>Modello di edizione</a:t>
            </a:r>
          </a:p>
          <a:p>
            <a:endParaRPr lang="it-IT" sz="1200" dirty="0">
              <a:solidFill>
                <a:schemeClr val="tx1"/>
              </a:solidFill>
            </a:endParaRPr>
          </a:p>
        </p:txBody>
      </p:sp>
      <p:pic>
        <p:nvPicPr>
          <p:cNvPr id="6" name="Immagine 5" descr="tea1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9525"/>
            <a:ext cx="9144000" cy="6838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47664" y="6595120"/>
            <a:ext cx="6400800" cy="262880"/>
          </a:xfrm>
        </p:spPr>
        <p:txBody>
          <a:bodyPr>
            <a:normAutofit lnSpcReduction="10000"/>
          </a:bodyPr>
          <a:lstStyle/>
          <a:p>
            <a:r>
              <a:rPr lang="it-IT" sz="1200" dirty="0" smtClean="0">
                <a:solidFill>
                  <a:schemeClr val="tx1"/>
                </a:solidFill>
              </a:rPr>
              <a:t>modellazione e </a:t>
            </a:r>
            <a:r>
              <a:rPr lang="it-IT" sz="1200" dirty="0" err="1" smtClean="0">
                <a:solidFill>
                  <a:schemeClr val="tx1"/>
                </a:solidFill>
              </a:rPr>
              <a:t>texturing</a:t>
            </a:r>
            <a:r>
              <a:rPr lang="it-IT" sz="1200" dirty="0" smtClean="0">
                <a:solidFill>
                  <a:schemeClr val="tx1"/>
                </a:solidFill>
              </a:rPr>
              <a:t> del 2</a:t>
            </a:r>
            <a:r>
              <a:rPr lang="it-IT" sz="1200" smtClean="0">
                <a:solidFill>
                  <a:schemeClr val="tx1"/>
                </a:solidFill>
              </a:rPr>
              <a:t>° </a:t>
            </a:r>
            <a:r>
              <a:rPr lang="it-IT" sz="1200" smtClean="0">
                <a:solidFill>
                  <a:schemeClr val="tx1"/>
                </a:solidFill>
              </a:rPr>
              <a:t> </a:t>
            </a:r>
            <a:r>
              <a:rPr lang="it-IT" sz="1200" dirty="0" smtClean="0">
                <a:solidFill>
                  <a:schemeClr val="tx1"/>
                </a:solidFill>
              </a:rPr>
              <a:t>ordine della scena: le versure</a:t>
            </a:r>
          </a:p>
          <a:p>
            <a:endParaRPr lang="it-IT" sz="1200" dirty="0">
              <a:solidFill>
                <a:schemeClr val="tx1"/>
              </a:solidFill>
            </a:endParaRPr>
          </a:p>
        </p:txBody>
      </p:sp>
      <p:pic>
        <p:nvPicPr>
          <p:cNvPr id="4" name="Immagine 3" descr="1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62687" y="908720"/>
            <a:ext cx="6281313" cy="5184576"/>
          </a:xfrm>
          <a:prstGeom prst="rect">
            <a:avLst/>
          </a:prstGeom>
        </p:spPr>
      </p:pic>
      <p:pic>
        <p:nvPicPr>
          <p:cNvPr id="6" name="Immagine 5" descr="11111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44016" y="620688"/>
            <a:ext cx="2915816" cy="5587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504056"/>
          </a:xfrm>
        </p:spPr>
        <p:txBody>
          <a:bodyPr>
            <a:normAutofit/>
          </a:bodyPr>
          <a:lstStyle/>
          <a:p>
            <a:pPr algn="l"/>
            <a:endParaRPr lang="it-IT" sz="1600" b="1" dirty="0">
              <a:latin typeface="+mn-lt"/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47664" y="6595120"/>
            <a:ext cx="6400800" cy="262880"/>
          </a:xfrm>
        </p:spPr>
        <p:txBody>
          <a:bodyPr>
            <a:normAutofit lnSpcReduction="10000"/>
          </a:bodyPr>
          <a:lstStyle/>
          <a:p>
            <a:r>
              <a:rPr lang="it-IT" sz="1200" dirty="0" smtClean="0">
                <a:solidFill>
                  <a:schemeClr val="tx1"/>
                </a:solidFill>
              </a:rPr>
              <a:t>modellazione e </a:t>
            </a:r>
            <a:r>
              <a:rPr lang="it-IT" sz="1200" dirty="0" err="1" smtClean="0">
                <a:solidFill>
                  <a:schemeClr val="tx1"/>
                </a:solidFill>
              </a:rPr>
              <a:t>texturing</a:t>
            </a:r>
            <a:r>
              <a:rPr lang="it-IT" sz="1200" dirty="0" smtClean="0">
                <a:solidFill>
                  <a:schemeClr val="tx1"/>
                </a:solidFill>
              </a:rPr>
              <a:t> del 2° ordine della scena: le versure</a:t>
            </a:r>
          </a:p>
          <a:p>
            <a:endParaRPr lang="it-IT" sz="1200" dirty="0" smtClean="0">
              <a:solidFill>
                <a:schemeClr val="tx1"/>
              </a:solidFill>
            </a:endParaRPr>
          </a:p>
          <a:p>
            <a:endParaRPr lang="it-IT" sz="1200" dirty="0">
              <a:solidFill>
                <a:schemeClr val="tx1"/>
              </a:solidFill>
            </a:endParaRPr>
          </a:p>
        </p:txBody>
      </p:sp>
      <p:pic>
        <p:nvPicPr>
          <p:cNvPr id="4" name="Immagine 3" descr="2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741350"/>
            <a:ext cx="9144000" cy="537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504056"/>
          </a:xfrm>
        </p:spPr>
        <p:txBody>
          <a:bodyPr>
            <a:normAutofit/>
          </a:bodyPr>
          <a:lstStyle/>
          <a:p>
            <a:pPr algn="l"/>
            <a:endParaRPr lang="it-IT" sz="1600" b="1" dirty="0">
              <a:latin typeface="+mn-lt"/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47664" y="6595120"/>
            <a:ext cx="6400800" cy="262880"/>
          </a:xfrm>
        </p:spPr>
        <p:txBody>
          <a:bodyPr>
            <a:normAutofit lnSpcReduction="10000"/>
          </a:bodyPr>
          <a:lstStyle/>
          <a:p>
            <a:r>
              <a:rPr lang="it-IT" sz="1200" dirty="0" smtClean="0">
                <a:solidFill>
                  <a:schemeClr val="tx1"/>
                </a:solidFill>
              </a:rPr>
              <a:t>modellazione e </a:t>
            </a:r>
            <a:r>
              <a:rPr lang="it-IT" sz="1200" dirty="0" err="1" smtClean="0">
                <a:solidFill>
                  <a:schemeClr val="tx1"/>
                </a:solidFill>
              </a:rPr>
              <a:t>texturing</a:t>
            </a:r>
            <a:r>
              <a:rPr lang="it-IT" sz="1200" dirty="0" smtClean="0">
                <a:solidFill>
                  <a:schemeClr val="tx1"/>
                </a:solidFill>
              </a:rPr>
              <a:t> del 2° e 3° ordine della scena</a:t>
            </a:r>
          </a:p>
          <a:p>
            <a:endParaRPr lang="it-IT" sz="1200" dirty="0">
              <a:solidFill>
                <a:schemeClr val="tx1"/>
              </a:solidFill>
            </a:endParaRPr>
          </a:p>
        </p:txBody>
      </p:sp>
      <p:pic>
        <p:nvPicPr>
          <p:cNvPr id="4" name="Immagine 3" descr="2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733181"/>
            <a:ext cx="9144000" cy="53916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504056"/>
          </a:xfrm>
        </p:spPr>
        <p:txBody>
          <a:bodyPr>
            <a:normAutofit/>
          </a:bodyPr>
          <a:lstStyle/>
          <a:p>
            <a:pPr algn="l"/>
            <a:endParaRPr lang="it-IT" sz="1600" b="1" dirty="0">
              <a:latin typeface="+mn-lt"/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47664" y="6595120"/>
            <a:ext cx="6400800" cy="262880"/>
          </a:xfrm>
        </p:spPr>
        <p:txBody>
          <a:bodyPr>
            <a:normAutofit lnSpcReduction="10000"/>
          </a:bodyPr>
          <a:lstStyle/>
          <a:p>
            <a:r>
              <a:rPr lang="it-IT" sz="1200" dirty="0" smtClean="0">
                <a:solidFill>
                  <a:schemeClr val="tx1"/>
                </a:solidFill>
              </a:rPr>
              <a:t>modellazione e </a:t>
            </a:r>
            <a:r>
              <a:rPr lang="it-IT" sz="1200" dirty="0" err="1" smtClean="0">
                <a:solidFill>
                  <a:schemeClr val="tx1"/>
                </a:solidFill>
              </a:rPr>
              <a:t>texturing</a:t>
            </a:r>
            <a:r>
              <a:rPr lang="it-IT" sz="1200" dirty="0" smtClean="0">
                <a:solidFill>
                  <a:schemeClr val="tx1"/>
                </a:solidFill>
              </a:rPr>
              <a:t> della cavea</a:t>
            </a:r>
            <a:endParaRPr lang="it-IT" sz="1200" dirty="0">
              <a:solidFill>
                <a:schemeClr val="tx1"/>
              </a:solidFill>
            </a:endParaRPr>
          </a:p>
        </p:txBody>
      </p:sp>
      <p:pic>
        <p:nvPicPr>
          <p:cNvPr id="4" name="Immagine 3" descr="2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733181"/>
            <a:ext cx="9144000" cy="53916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504056"/>
          </a:xfrm>
        </p:spPr>
        <p:txBody>
          <a:bodyPr>
            <a:normAutofit/>
          </a:bodyPr>
          <a:lstStyle/>
          <a:p>
            <a:pPr algn="l"/>
            <a:endParaRPr lang="it-IT" sz="1600" b="1" dirty="0">
              <a:latin typeface="+mn-lt"/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47664" y="6595120"/>
            <a:ext cx="6400800" cy="262880"/>
          </a:xfrm>
        </p:spPr>
        <p:txBody>
          <a:bodyPr>
            <a:normAutofit lnSpcReduction="10000"/>
          </a:bodyPr>
          <a:lstStyle/>
          <a:p>
            <a:r>
              <a:rPr lang="it-IT" sz="1200" dirty="0" smtClean="0">
                <a:solidFill>
                  <a:schemeClr val="tx1"/>
                </a:solidFill>
              </a:rPr>
              <a:t>modello completo del teatro</a:t>
            </a:r>
            <a:endParaRPr lang="it-IT" sz="1200" dirty="0">
              <a:solidFill>
                <a:schemeClr val="tx1"/>
              </a:solidFill>
            </a:endParaRPr>
          </a:p>
        </p:txBody>
      </p:sp>
      <p:pic>
        <p:nvPicPr>
          <p:cNvPr id="4" name="Immagine 3" descr="3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738627"/>
            <a:ext cx="9144000" cy="53807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504056"/>
          </a:xfrm>
        </p:spPr>
        <p:txBody>
          <a:bodyPr>
            <a:normAutofit/>
          </a:bodyPr>
          <a:lstStyle/>
          <a:p>
            <a:pPr algn="l"/>
            <a:endParaRPr lang="it-IT" sz="1600" b="1" dirty="0">
              <a:latin typeface="+mn-lt"/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47664" y="6595120"/>
            <a:ext cx="6400800" cy="262880"/>
          </a:xfrm>
        </p:spPr>
        <p:txBody>
          <a:bodyPr>
            <a:normAutofit lnSpcReduction="10000"/>
          </a:bodyPr>
          <a:lstStyle/>
          <a:p>
            <a:r>
              <a:rPr lang="it-IT" sz="1200" dirty="0" smtClean="0">
                <a:solidFill>
                  <a:schemeClr val="tx1"/>
                </a:solidFill>
              </a:rPr>
              <a:t>modello completo del teatro</a:t>
            </a:r>
            <a:endParaRPr lang="it-IT" sz="1200" dirty="0">
              <a:solidFill>
                <a:schemeClr val="tx1"/>
              </a:solidFill>
            </a:endParaRPr>
          </a:p>
        </p:txBody>
      </p:sp>
      <p:pic>
        <p:nvPicPr>
          <p:cNvPr id="4" name="Immagine 3" descr="3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735904"/>
            <a:ext cx="9144000" cy="53861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504056"/>
          </a:xfrm>
        </p:spPr>
        <p:txBody>
          <a:bodyPr>
            <a:normAutofit fontScale="90000"/>
          </a:bodyPr>
          <a:lstStyle/>
          <a:p>
            <a:pPr algn="l"/>
            <a:r>
              <a:rPr lang="it-IT" sz="1600" dirty="0" smtClean="0">
                <a:latin typeface="Arial Rounded MT Bold" pitchFamily="34" charset="0"/>
              </a:rPr>
              <a:t/>
            </a:r>
            <a:br>
              <a:rPr lang="it-IT" sz="1600" dirty="0" smtClean="0">
                <a:latin typeface="Arial Rounded MT Bold" pitchFamily="34" charset="0"/>
              </a:rPr>
            </a:br>
            <a:endParaRPr lang="it-IT" sz="1600" b="1" dirty="0">
              <a:latin typeface="+mn-lt"/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47664" y="6595120"/>
            <a:ext cx="6400800" cy="262880"/>
          </a:xfrm>
        </p:spPr>
        <p:txBody>
          <a:bodyPr>
            <a:normAutofit lnSpcReduction="10000"/>
          </a:bodyPr>
          <a:lstStyle/>
          <a:p>
            <a:r>
              <a:rPr lang="it-IT" sz="1200" dirty="0" smtClean="0">
                <a:solidFill>
                  <a:schemeClr val="tx1"/>
                </a:solidFill>
              </a:rPr>
              <a:t>modello completo del teatro in </a:t>
            </a:r>
            <a:r>
              <a:rPr lang="it-IT" sz="1200" dirty="0" err="1" smtClean="0">
                <a:solidFill>
                  <a:schemeClr val="tx1"/>
                </a:solidFill>
              </a:rPr>
              <a:t>shading</a:t>
            </a:r>
            <a:endParaRPr lang="it-IT" sz="1200" dirty="0">
              <a:solidFill>
                <a:schemeClr val="tx1"/>
              </a:solidFill>
            </a:endParaRPr>
          </a:p>
        </p:txBody>
      </p:sp>
      <p:pic>
        <p:nvPicPr>
          <p:cNvPr id="6" name="Immagine 5" descr="tea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144016"/>
            <a:ext cx="8508437" cy="63813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504056"/>
          </a:xfrm>
        </p:spPr>
        <p:txBody>
          <a:bodyPr>
            <a:normAutofit/>
          </a:bodyPr>
          <a:lstStyle/>
          <a:p>
            <a:pPr algn="l"/>
            <a:endParaRPr lang="it-IT" sz="1600" b="1" dirty="0">
              <a:latin typeface="+mn-lt"/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47664" y="6595120"/>
            <a:ext cx="6400800" cy="262880"/>
          </a:xfrm>
        </p:spPr>
        <p:txBody>
          <a:bodyPr>
            <a:normAutofit lnSpcReduction="10000"/>
          </a:bodyPr>
          <a:lstStyle/>
          <a:p>
            <a:r>
              <a:rPr lang="it-IT" sz="1200" dirty="0" smtClean="0">
                <a:solidFill>
                  <a:schemeClr val="tx1"/>
                </a:solidFill>
              </a:rPr>
              <a:t>modello completo del teatro: le </a:t>
            </a:r>
            <a:r>
              <a:rPr lang="it-IT" sz="1200" dirty="0" err="1" smtClean="0">
                <a:solidFill>
                  <a:schemeClr val="tx1"/>
                </a:solidFill>
              </a:rPr>
              <a:t>texture</a:t>
            </a:r>
            <a:endParaRPr lang="it-IT" sz="1200" dirty="0" smtClean="0">
              <a:solidFill>
                <a:schemeClr val="tx1"/>
              </a:solidFill>
            </a:endParaRPr>
          </a:p>
          <a:p>
            <a:endParaRPr lang="it-IT" sz="1200" dirty="0">
              <a:solidFill>
                <a:schemeClr val="tx1"/>
              </a:solidFill>
            </a:endParaRPr>
          </a:p>
        </p:txBody>
      </p:sp>
      <p:pic>
        <p:nvPicPr>
          <p:cNvPr id="5" name="Immagine 4" descr="3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733181"/>
            <a:ext cx="9144000" cy="53916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504056"/>
          </a:xfrm>
        </p:spPr>
        <p:txBody>
          <a:bodyPr>
            <a:normAutofit fontScale="90000"/>
          </a:bodyPr>
          <a:lstStyle/>
          <a:p>
            <a:pPr algn="l"/>
            <a:r>
              <a:rPr lang="it-IT" sz="1600" dirty="0" smtClean="0">
                <a:latin typeface="Arial Rounded MT Bold" pitchFamily="34" charset="0"/>
              </a:rPr>
              <a:t/>
            </a:r>
            <a:br>
              <a:rPr lang="it-IT" sz="1600" dirty="0" smtClean="0">
                <a:latin typeface="Arial Rounded MT Bold" pitchFamily="34" charset="0"/>
              </a:rPr>
            </a:br>
            <a:r>
              <a:rPr lang="it-IT" sz="1600" b="1" dirty="0" smtClean="0">
                <a:latin typeface="Arial Rounded MT Bold" pitchFamily="34" charset="0"/>
              </a:rPr>
              <a:t>    </a:t>
            </a:r>
            <a:r>
              <a:rPr lang="it-IT" sz="1600" b="1" dirty="0" smtClean="0"/>
              <a:t>dal rilievo al modello</a:t>
            </a:r>
            <a:endParaRPr lang="it-IT" sz="1600" b="1" dirty="0">
              <a:latin typeface="+mn-lt"/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47664" y="6595120"/>
            <a:ext cx="6400800" cy="262880"/>
          </a:xfrm>
        </p:spPr>
        <p:txBody>
          <a:bodyPr>
            <a:normAutofit lnSpcReduction="10000"/>
          </a:bodyPr>
          <a:lstStyle/>
          <a:p>
            <a:r>
              <a:rPr lang="it-IT" sz="1200" dirty="0" smtClean="0">
                <a:solidFill>
                  <a:schemeClr val="tx1"/>
                </a:solidFill>
              </a:rPr>
              <a:t>rilievo degli elementi architettonici: architravi, fregio e cornici (</a:t>
            </a:r>
            <a:r>
              <a:rPr lang="it-IT" sz="1200" dirty="0" err="1" smtClean="0">
                <a:solidFill>
                  <a:schemeClr val="tx1"/>
                </a:solidFill>
              </a:rPr>
              <a:t>T.Ismaelli</a:t>
            </a:r>
            <a:r>
              <a:rPr lang="it-IT" sz="1200" dirty="0" smtClean="0">
                <a:solidFill>
                  <a:schemeClr val="tx1"/>
                </a:solidFill>
              </a:rPr>
              <a:t>)</a:t>
            </a:r>
            <a:endParaRPr lang="it-IT" sz="1200" dirty="0">
              <a:solidFill>
                <a:schemeClr val="tx1"/>
              </a:solidFill>
            </a:endParaRPr>
          </a:p>
        </p:txBody>
      </p:sp>
      <p:pic>
        <p:nvPicPr>
          <p:cNvPr id="6" name="Immagine 5" descr="Senza titolo-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977094"/>
            <a:ext cx="9144000" cy="29038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504056"/>
          </a:xfrm>
        </p:spPr>
        <p:txBody>
          <a:bodyPr>
            <a:normAutofit fontScale="90000"/>
          </a:bodyPr>
          <a:lstStyle/>
          <a:p>
            <a:pPr algn="l"/>
            <a:r>
              <a:rPr lang="it-IT" sz="1600" dirty="0" smtClean="0">
                <a:latin typeface="Arial Rounded MT Bold" pitchFamily="34" charset="0"/>
              </a:rPr>
              <a:t/>
            </a:r>
            <a:br>
              <a:rPr lang="it-IT" sz="1600" dirty="0" smtClean="0">
                <a:latin typeface="Arial Rounded MT Bold" pitchFamily="34" charset="0"/>
              </a:rPr>
            </a:br>
            <a:endParaRPr lang="it-IT" sz="1600" b="1" dirty="0">
              <a:latin typeface="+mn-lt"/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47664" y="6595120"/>
            <a:ext cx="6400800" cy="262880"/>
          </a:xfrm>
        </p:spPr>
        <p:txBody>
          <a:bodyPr>
            <a:normAutofit lnSpcReduction="10000"/>
          </a:bodyPr>
          <a:lstStyle/>
          <a:p>
            <a:r>
              <a:rPr lang="it-IT" sz="1200" dirty="0" smtClean="0">
                <a:solidFill>
                  <a:schemeClr val="tx1"/>
                </a:solidFill>
              </a:rPr>
              <a:t>la scena</a:t>
            </a:r>
          </a:p>
          <a:p>
            <a:endParaRPr lang="it-IT" sz="1200" dirty="0">
              <a:solidFill>
                <a:schemeClr val="tx1"/>
              </a:solidFill>
            </a:endParaRPr>
          </a:p>
        </p:txBody>
      </p:sp>
      <p:pic>
        <p:nvPicPr>
          <p:cNvPr id="6" name="Immagine 5" descr="tea1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14350"/>
            <a:ext cx="9144000" cy="5829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504056"/>
          </a:xfrm>
        </p:spPr>
        <p:txBody>
          <a:bodyPr>
            <a:normAutofit fontScale="90000"/>
          </a:bodyPr>
          <a:lstStyle/>
          <a:p>
            <a:pPr algn="l"/>
            <a:r>
              <a:rPr lang="it-IT" sz="1600" dirty="0" smtClean="0">
                <a:latin typeface="Arial Rounded MT Bold" pitchFamily="34" charset="0"/>
              </a:rPr>
              <a:t/>
            </a:r>
            <a:br>
              <a:rPr lang="it-IT" sz="1600" dirty="0" smtClean="0">
                <a:latin typeface="Arial Rounded MT Bold" pitchFamily="34" charset="0"/>
              </a:rPr>
            </a:br>
            <a:endParaRPr lang="it-IT" sz="1600" b="1" dirty="0">
              <a:latin typeface="+mn-lt"/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47664" y="6595120"/>
            <a:ext cx="6400800" cy="262880"/>
          </a:xfrm>
        </p:spPr>
        <p:txBody>
          <a:bodyPr>
            <a:normAutofit lnSpcReduction="10000"/>
          </a:bodyPr>
          <a:lstStyle/>
          <a:p>
            <a:r>
              <a:rPr lang="it-IT" sz="1200" dirty="0" smtClean="0">
                <a:solidFill>
                  <a:schemeClr val="tx1"/>
                </a:solidFill>
              </a:rPr>
              <a:t>ricostruzione della scena con visualizzazione in </a:t>
            </a:r>
            <a:r>
              <a:rPr lang="it-IT" sz="1200" dirty="0" err="1" smtClean="0">
                <a:solidFill>
                  <a:schemeClr val="tx1"/>
                </a:solidFill>
              </a:rPr>
              <a:t>wireframe</a:t>
            </a:r>
            <a:endParaRPr lang="it-IT" sz="1200" dirty="0" smtClean="0">
              <a:solidFill>
                <a:schemeClr val="tx1"/>
              </a:solidFill>
            </a:endParaRPr>
          </a:p>
          <a:p>
            <a:endParaRPr lang="it-IT" sz="1200" dirty="0">
              <a:solidFill>
                <a:schemeClr val="tx1"/>
              </a:solidFill>
            </a:endParaRPr>
          </a:p>
        </p:txBody>
      </p:sp>
      <p:pic>
        <p:nvPicPr>
          <p:cNvPr id="8" name="Immagine 7" descr="tea1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504056"/>
          </a:xfrm>
        </p:spPr>
        <p:txBody>
          <a:bodyPr>
            <a:normAutofit/>
          </a:bodyPr>
          <a:lstStyle/>
          <a:p>
            <a:pPr algn="l"/>
            <a:endParaRPr lang="it-IT" sz="1600" b="1" dirty="0">
              <a:latin typeface="+mn-lt"/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47664" y="6595120"/>
            <a:ext cx="6400800" cy="262880"/>
          </a:xfrm>
        </p:spPr>
        <p:txBody>
          <a:bodyPr>
            <a:normAutofit lnSpcReduction="10000"/>
          </a:bodyPr>
          <a:lstStyle/>
          <a:p>
            <a:r>
              <a:rPr lang="it-IT" sz="1200" dirty="0" err="1" smtClean="0">
                <a:solidFill>
                  <a:schemeClr val="tx1"/>
                </a:solidFill>
              </a:rPr>
              <a:t>rendering</a:t>
            </a:r>
            <a:r>
              <a:rPr lang="it-IT" sz="1200" dirty="0" smtClean="0">
                <a:solidFill>
                  <a:schemeClr val="tx1"/>
                </a:solidFill>
              </a:rPr>
              <a:t> della scena senza </a:t>
            </a:r>
            <a:r>
              <a:rPr lang="it-IT" sz="1200" dirty="0" err="1" smtClean="0">
                <a:solidFill>
                  <a:schemeClr val="tx1"/>
                </a:solidFill>
              </a:rPr>
              <a:t>displacment</a:t>
            </a:r>
            <a:endParaRPr lang="it-IT" sz="1200" dirty="0">
              <a:solidFill>
                <a:schemeClr val="tx1"/>
              </a:solidFill>
            </a:endParaRPr>
          </a:p>
        </p:txBody>
      </p:sp>
      <p:pic>
        <p:nvPicPr>
          <p:cNvPr id="6" name="Immagine 5" descr="tea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862012"/>
            <a:ext cx="9144000" cy="5133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504056"/>
          </a:xfrm>
        </p:spPr>
        <p:txBody>
          <a:bodyPr>
            <a:normAutofit fontScale="90000"/>
          </a:bodyPr>
          <a:lstStyle/>
          <a:p>
            <a:pPr algn="l"/>
            <a:r>
              <a:rPr lang="it-IT" sz="1600" dirty="0" smtClean="0">
                <a:latin typeface="Arial Rounded MT Bold" pitchFamily="34" charset="0"/>
              </a:rPr>
              <a:t/>
            </a:r>
            <a:br>
              <a:rPr lang="it-IT" sz="1600" dirty="0" smtClean="0">
                <a:latin typeface="Arial Rounded MT Bold" pitchFamily="34" charset="0"/>
              </a:rPr>
            </a:br>
            <a:r>
              <a:rPr lang="it-IT" sz="1600" b="1" dirty="0" smtClean="0">
                <a:latin typeface="Arial Rounded MT Bold" pitchFamily="34" charset="0"/>
              </a:rPr>
              <a:t>    </a:t>
            </a:r>
            <a:r>
              <a:rPr lang="it-IT" sz="1600" b="1" dirty="0" smtClean="0">
                <a:latin typeface="+mn-lt"/>
              </a:rPr>
              <a:t>modelli di corrispondenza del dato     </a:t>
            </a:r>
            <a:endParaRPr lang="it-IT" sz="1600" b="1" dirty="0">
              <a:latin typeface="+mn-lt"/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47664" y="6595120"/>
            <a:ext cx="6400800" cy="262880"/>
          </a:xfrm>
        </p:spPr>
        <p:txBody>
          <a:bodyPr>
            <a:normAutofit lnSpcReduction="10000"/>
          </a:bodyPr>
          <a:lstStyle/>
          <a:p>
            <a:r>
              <a:rPr lang="it-IT" sz="1200" dirty="0" err="1" smtClean="0">
                <a:solidFill>
                  <a:schemeClr val="tx1"/>
                </a:solidFill>
              </a:rPr>
              <a:t>rendering</a:t>
            </a:r>
            <a:r>
              <a:rPr lang="it-IT" sz="1200" dirty="0" smtClean="0">
                <a:solidFill>
                  <a:schemeClr val="tx1"/>
                </a:solidFill>
              </a:rPr>
              <a:t> della scena con </a:t>
            </a:r>
            <a:r>
              <a:rPr lang="it-IT" sz="1200" i="1" dirty="0" err="1" smtClean="0">
                <a:solidFill>
                  <a:schemeClr val="tx1"/>
                </a:solidFill>
              </a:rPr>
              <a:t>displacment</a:t>
            </a:r>
            <a:endParaRPr lang="it-IT" sz="1200" i="1" dirty="0">
              <a:solidFill>
                <a:schemeClr val="tx1"/>
              </a:solidFill>
            </a:endParaRPr>
          </a:p>
        </p:txBody>
      </p:sp>
      <p:pic>
        <p:nvPicPr>
          <p:cNvPr id="6" name="Immagine 5" descr="tea1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862012"/>
            <a:ext cx="9144000" cy="5133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504056"/>
          </a:xfrm>
        </p:spPr>
        <p:txBody>
          <a:bodyPr>
            <a:normAutofit fontScale="90000"/>
          </a:bodyPr>
          <a:lstStyle/>
          <a:p>
            <a:pPr algn="l"/>
            <a:r>
              <a:rPr lang="it-IT" sz="1600" dirty="0" smtClean="0">
                <a:latin typeface="Arial Rounded MT Bold" pitchFamily="34" charset="0"/>
              </a:rPr>
              <a:t/>
            </a:r>
            <a:br>
              <a:rPr lang="it-IT" sz="1600" dirty="0" smtClean="0">
                <a:latin typeface="Arial Rounded MT Bold" pitchFamily="34" charset="0"/>
              </a:rPr>
            </a:br>
            <a:r>
              <a:rPr lang="it-IT" sz="1600" b="1" dirty="0" smtClean="0">
                <a:latin typeface="Arial Rounded MT Bold" pitchFamily="34" charset="0"/>
              </a:rPr>
              <a:t>    </a:t>
            </a:r>
            <a:r>
              <a:rPr lang="it-IT" sz="1600" b="1" dirty="0" smtClean="0">
                <a:latin typeface="+mn-lt"/>
              </a:rPr>
              <a:t>modelli di corrispondenza del dato     </a:t>
            </a:r>
            <a:endParaRPr lang="it-IT" sz="1600" b="1" dirty="0">
              <a:latin typeface="+mn-lt"/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47664" y="6595120"/>
            <a:ext cx="6400800" cy="262880"/>
          </a:xfrm>
        </p:spPr>
        <p:txBody>
          <a:bodyPr>
            <a:normAutofit lnSpcReduction="10000"/>
          </a:bodyPr>
          <a:lstStyle/>
          <a:p>
            <a:r>
              <a:rPr lang="it-IT" sz="1200" dirty="0" err="1" smtClean="0">
                <a:solidFill>
                  <a:schemeClr val="tx1"/>
                </a:solidFill>
              </a:rPr>
              <a:t>rendering</a:t>
            </a:r>
            <a:r>
              <a:rPr lang="it-IT" sz="1200" dirty="0" smtClean="0">
                <a:solidFill>
                  <a:schemeClr val="tx1"/>
                </a:solidFill>
              </a:rPr>
              <a:t> della scena </a:t>
            </a:r>
          </a:p>
          <a:p>
            <a:endParaRPr lang="it-IT" sz="1200" dirty="0">
              <a:solidFill>
                <a:schemeClr val="tx1"/>
              </a:solidFill>
            </a:endParaRPr>
          </a:p>
        </p:txBody>
      </p:sp>
      <p:pic>
        <p:nvPicPr>
          <p:cNvPr id="5" name="Immagine 4" descr="tea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862012"/>
            <a:ext cx="9144000" cy="5133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504056"/>
          </a:xfrm>
        </p:spPr>
        <p:txBody>
          <a:bodyPr>
            <a:normAutofit/>
          </a:bodyPr>
          <a:lstStyle/>
          <a:p>
            <a:pPr algn="l"/>
            <a:endParaRPr lang="it-IT" sz="1600" b="1" dirty="0">
              <a:latin typeface="+mn-lt"/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47664" y="6595120"/>
            <a:ext cx="6400800" cy="262880"/>
          </a:xfrm>
        </p:spPr>
        <p:txBody>
          <a:bodyPr>
            <a:normAutofit lnSpcReduction="10000"/>
          </a:bodyPr>
          <a:lstStyle/>
          <a:p>
            <a:r>
              <a:rPr lang="it-IT" sz="1200" dirty="0" err="1" smtClean="0">
                <a:solidFill>
                  <a:schemeClr val="tx1"/>
                </a:solidFill>
              </a:rPr>
              <a:t>rendering</a:t>
            </a:r>
            <a:r>
              <a:rPr lang="it-IT" sz="1200" dirty="0" smtClean="0">
                <a:solidFill>
                  <a:schemeClr val="tx1"/>
                </a:solidFill>
              </a:rPr>
              <a:t> del prospetto della scena</a:t>
            </a:r>
          </a:p>
          <a:p>
            <a:endParaRPr lang="it-IT" sz="1200" dirty="0">
              <a:solidFill>
                <a:schemeClr val="tx1"/>
              </a:solidFill>
            </a:endParaRPr>
          </a:p>
        </p:txBody>
      </p:sp>
      <p:pic>
        <p:nvPicPr>
          <p:cNvPr id="4" name="Immagine 3" descr="Fig04 - Prospetto render_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167" y="1196752"/>
            <a:ext cx="9087666" cy="44644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504056"/>
          </a:xfrm>
        </p:spPr>
        <p:txBody>
          <a:bodyPr>
            <a:normAutofit/>
          </a:bodyPr>
          <a:lstStyle/>
          <a:p>
            <a:pPr algn="l"/>
            <a:endParaRPr lang="it-IT" sz="1600" b="1" dirty="0">
              <a:latin typeface="+mn-lt"/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47664" y="6595120"/>
            <a:ext cx="6400800" cy="262880"/>
          </a:xfrm>
        </p:spPr>
        <p:txBody>
          <a:bodyPr>
            <a:normAutofit lnSpcReduction="10000"/>
          </a:bodyPr>
          <a:lstStyle/>
          <a:p>
            <a:r>
              <a:rPr lang="it-IT" sz="1200" dirty="0" err="1" smtClean="0">
                <a:solidFill>
                  <a:schemeClr val="tx1"/>
                </a:solidFill>
              </a:rPr>
              <a:t>rendering</a:t>
            </a:r>
            <a:r>
              <a:rPr lang="it-IT" sz="1200" dirty="0" smtClean="0">
                <a:solidFill>
                  <a:schemeClr val="tx1"/>
                </a:solidFill>
              </a:rPr>
              <a:t> della scena con illuminazione globale </a:t>
            </a:r>
          </a:p>
        </p:txBody>
      </p:sp>
      <p:pic>
        <p:nvPicPr>
          <p:cNvPr id="5" name="Immagine 4" descr="Fig05 - Versurae_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73303"/>
            <a:ext cx="9144000" cy="57113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504056"/>
          </a:xfrm>
        </p:spPr>
        <p:txBody>
          <a:bodyPr>
            <a:normAutofit/>
          </a:bodyPr>
          <a:lstStyle/>
          <a:p>
            <a:pPr algn="l"/>
            <a:endParaRPr lang="it-IT" sz="1600" b="1" dirty="0">
              <a:latin typeface="+mn-lt"/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47664" y="6595120"/>
            <a:ext cx="6400800" cy="262880"/>
          </a:xfrm>
        </p:spPr>
        <p:txBody>
          <a:bodyPr>
            <a:normAutofit lnSpcReduction="10000"/>
          </a:bodyPr>
          <a:lstStyle/>
          <a:p>
            <a:r>
              <a:rPr lang="it-IT" sz="1200" dirty="0" err="1" smtClean="0">
                <a:solidFill>
                  <a:schemeClr val="tx1"/>
                </a:solidFill>
              </a:rPr>
              <a:t>rendering</a:t>
            </a:r>
            <a:r>
              <a:rPr lang="it-IT" sz="1200" dirty="0" smtClean="0">
                <a:solidFill>
                  <a:schemeClr val="tx1"/>
                </a:solidFill>
              </a:rPr>
              <a:t> della scena con illuminazione globale </a:t>
            </a:r>
          </a:p>
          <a:p>
            <a:endParaRPr lang="it-IT" sz="1200" dirty="0" smtClean="0">
              <a:solidFill>
                <a:schemeClr val="tx1"/>
              </a:solidFill>
            </a:endParaRPr>
          </a:p>
          <a:p>
            <a:endParaRPr lang="it-IT" sz="1200" dirty="0">
              <a:solidFill>
                <a:schemeClr val="tx1"/>
              </a:solidFill>
            </a:endParaRPr>
          </a:p>
        </p:txBody>
      </p:sp>
      <p:pic>
        <p:nvPicPr>
          <p:cNvPr id="5" name="Immagine 4" descr="vista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71500"/>
            <a:ext cx="9144000" cy="571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504056"/>
          </a:xfrm>
        </p:spPr>
        <p:txBody>
          <a:bodyPr>
            <a:normAutofit fontScale="90000"/>
          </a:bodyPr>
          <a:lstStyle/>
          <a:p>
            <a:pPr algn="l"/>
            <a:r>
              <a:rPr lang="it-IT" sz="1600" dirty="0" smtClean="0">
                <a:latin typeface="Arial Rounded MT Bold" pitchFamily="34" charset="0"/>
              </a:rPr>
              <a:t/>
            </a:r>
            <a:br>
              <a:rPr lang="it-IT" sz="1600" dirty="0" smtClean="0">
                <a:latin typeface="Arial Rounded MT Bold" pitchFamily="34" charset="0"/>
              </a:rPr>
            </a:br>
            <a:endParaRPr lang="it-IT" sz="1600" b="1" dirty="0">
              <a:latin typeface="+mn-lt"/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47664" y="6595120"/>
            <a:ext cx="6400800" cy="262880"/>
          </a:xfrm>
        </p:spPr>
        <p:txBody>
          <a:bodyPr>
            <a:normAutofit lnSpcReduction="10000"/>
          </a:bodyPr>
          <a:lstStyle/>
          <a:p>
            <a:r>
              <a:rPr lang="it-IT" sz="1200" dirty="0" smtClean="0">
                <a:solidFill>
                  <a:schemeClr val="tx1"/>
                </a:solidFill>
              </a:rPr>
              <a:t>modello completo in </a:t>
            </a:r>
            <a:r>
              <a:rPr lang="it-IT" sz="1200" dirty="0" err="1" smtClean="0">
                <a:solidFill>
                  <a:schemeClr val="tx1"/>
                </a:solidFill>
              </a:rPr>
              <a:t>wireframe</a:t>
            </a:r>
            <a:endParaRPr lang="it-IT" sz="1200" dirty="0" smtClean="0">
              <a:solidFill>
                <a:schemeClr val="tx1"/>
              </a:solidFill>
            </a:endParaRPr>
          </a:p>
          <a:p>
            <a:endParaRPr lang="it-IT" sz="1200" dirty="0">
              <a:solidFill>
                <a:schemeClr val="tx1"/>
              </a:solidFill>
            </a:endParaRPr>
          </a:p>
        </p:txBody>
      </p:sp>
      <p:pic>
        <p:nvPicPr>
          <p:cNvPr id="6" name="Immagine 5" descr="vist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71500"/>
            <a:ext cx="9144000" cy="571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504056"/>
          </a:xfrm>
        </p:spPr>
        <p:txBody>
          <a:bodyPr>
            <a:normAutofit/>
          </a:bodyPr>
          <a:lstStyle/>
          <a:p>
            <a:pPr algn="l"/>
            <a:endParaRPr lang="it-IT" sz="1600" b="1" dirty="0">
              <a:latin typeface="+mn-lt"/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47664" y="6595120"/>
            <a:ext cx="6400800" cy="262880"/>
          </a:xfrm>
        </p:spPr>
        <p:txBody>
          <a:bodyPr>
            <a:normAutofit lnSpcReduction="10000"/>
          </a:bodyPr>
          <a:lstStyle/>
          <a:p>
            <a:r>
              <a:rPr lang="it-IT" sz="1200" dirty="0" err="1" smtClean="0">
                <a:solidFill>
                  <a:schemeClr val="tx1"/>
                </a:solidFill>
              </a:rPr>
              <a:t>rendering</a:t>
            </a:r>
            <a:r>
              <a:rPr lang="it-IT" sz="1200" dirty="0" smtClean="0">
                <a:solidFill>
                  <a:schemeClr val="tx1"/>
                </a:solidFill>
              </a:rPr>
              <a:t> del teatro con illuminazione globale ma senza </a:t>
            </a:r>
            <a:r>
              <a:rPr lang="it-IT" sz="1200" dirty="0" err="1" smtClean="0">
                <a:solidFill>
                  <a:schemeClr val="tx1"/>
                </a:solidFill>
              </a:rPr>
              <a:t>texture</a:t>
            </a:r>
            <a:endParaRPr lang="it-IT" sz="1200" dirty="0">
              <a:solidFill>
                <a:schemeClr val="tx1"/>
              </a:solidFill>
            </a:endParaRPr>
          </a:p>
        </p:txBody>
      </p:sp>
      <p:pic>
        <p:nvPicPr>
          <p:cNvPr id="5" name="Immagine 4" descr="vist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71500"/>
            <a:ext cx="9144000" cy="571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504056"/>
          </a:xfrm>
        </p:spPr>
        <p:txBody>
          <a:bodyPr>
            <a:normAutofit fontScale="90000"/>
          </a:bodyPr>
          <a:lstStyle/>
          <a:p>
            <a:pPr algn="l"/>
            <a:r>
              <a:rPr lang="it-IT" sz="1600" dirty="0" smtClean="0">
                <a:latin typeface="Arial Rounded MT Bold" pitchFamily="34" charset="0"/>
              </a:rPr>
              <a:t/>
            </a:r>
            <a:br>
              <a:rPr lang="it-IT" sz="1600" dirty="0" smtClean="0">
                <a:latin typeface="Arial Rounded MT Bold" pitchFamily="34" charset="0"/>
              </a:rPr>
            </a:br>
            <a:r>
              <a:rPr lang="it-IT" sz="1600" b="1" dirty="0" smtClean="0">
                <a:latin typeface="Arial Rounded MT Bold" pitchFamily="34" charset="0"/>
              </a:rPr>
              <a:t> </a:t>
            </a:r>
            <a:r>
              <a:rPr lang="it-IT" sz="1600" b="1" dirty="0" smtClean="0"/>
              <a:t>dal rilievo al modello</a:t>
            </a:r>
            <a:endParaRPr lang="it-IT" sz="1600" b="1" dirty="0">
              <a:latin typeface="+mn-lt"/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47664" y="6595120"/>
            <a:ext cx="6400800" cy="262880"/>
          </a:xfrm>
        </p:spPr>
        <p:txBody>
          <a:bodyPr>
            <a:normAutofit lnSpcReduction="10000"/>
          </a:bodyPr>
          <a:lstStyle/>
          <a:p>
            <a:r>
              <a:rPr lang="it-IT" sz="1200" dirty="0" smtClean="0">
                <a:solidFill>
                  <a:schemeClr val="tx1"/>
                </a:solidFill>
              </a:rPr>
              <a:t>ipotesi di restituzione in 2D (</a:t>
            </a:r>
            <a:r>
              <a:rPr lang="it-IT" sz="1200" dirty="0" err="1" smtClean="0">
                <a:solidFill>
                  <a:schemeClr val="tx1"/>
                </a:solidFill>
              </a:rPr>
              <a:t>T.Ismaelli</a:t>
            </a:r>
            <a:r>
              <a:rPr lang="it-IT" sz="1200" dirty="0" smtClean="0">
                <a:solidFill>
                  <a:schemeClr val="tx1"/>
                </a:solidFill>
              </a:rPr>
              <a:t>)</a:t>
            </a:r>
            <a:endParaRPr lang="it-IT" sz="1200" dirty="0">
              <a:solidFill>
                <a:schemeClr val="tx1"/>
              </a:solidFill>
            </a:endParaRPr>
          </a:p>
        </p:txBody>
      </p:sp>
      <p:pic>
        <p:nvPicPr>
          <p:cNvPr id="4" name="Immagine 3" descr="Senza titolo-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795863"/>
            <a:ext cx="9144000" cy="32662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504056"/>
          </a:xfrm>
        </p:spPr>
        <p:txBody>
          <a:bodyPr>
            <a:normAutofit fontScale="90000"/>
          </a:bodyPr>
          <a:lstStyle/>
          <a:p>
            <a:pPr algn="l"/>
            <a:r>
              <a:rPr lang="it-IT" sz="1600" dirty="0" smtClean="0">
                <a:latin typeface="Arial Rounded MT Bold" pitchFamily="34" charset="0"/>
              </a:rPr>
              <a:t/>
            </a:r>
            <a:br>
              <a:rPr lang="it-IT" sz="1600" dirty="0" smtClean="0">
                <a:latin typeface="Arial Rounded MT Bold" pitchFamily="34" charset="0"/>
              </a:rPr>
            </a:br>
            <a:endParaRPr lang="it-IT" sz="1600" b="1" dirty="0">
              <a:latin typeface="+mn-lt"/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47664" y="6595120"/>
            <a:ext cx="6400800" cy="262880"/>
          </a:xfrm>
        </p:spPr>
        <p:txBody>
          <a:bodyPr>
            <a:normAutofit lnSpcReduction="10000"/>
          </a:bodyPr>
          <a:lstStyle/>
          <a:p>
            <a:r>
              <a:rPr lang="it-IT" sz="1200" dirty="0" err="1" smtClean="0">
                <a:solidFill>
                  <a:schemeClr val="tx1"/>
                </a:solidFill>
              </a:rPr>
              <a:t>rendering</a:t>
            </a:r>
            <a:r>
              <a:rPr lang="it-IT" sz="1200" dirty="0" smtClean="0">
                <a:solidFill>
                  <a:schemeClr val="tx1"/>
                </a:solidFill>
              </a:rPr>
              <a:t> del teatro con illuminazione globale con </a:t>
            </a:r>
            <a:r>
              <a:rPr lang="it-IT" sz="1200" dirty="0" err="1" smtClean="0">
                <a:solidFill>
                  <a:schemeClr val="tx1"/>
                </a:solidFill>
              </a:rPr>
              <a:t>texture</a:t>
            </a:r>
            <a:endParaRPr lang="it-IT" sz="1200" dirty="0" smtClean="0">
              <a:solidFill>
                <a:schemeClr val="tx1"/>
              </a:solidFill>
            </a:endParaRPr>
          </a:p>
        </p:txBody>
      </p:sp>
      <p:pic>
        <p:nvPicPr>
          <p:cNvPr id="5" name="Immagine 4" descr="vist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71500"/>
            <a:ext cx="9144000" cy="571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47664" y="6595120"/>
            <a:ext cx="6400800" cy="262880"/>
          </a:xfrm>
        </p:spPr>
        <p:txBody>
          <a:bodyPr>
            <a:normAutofit lnSpcReduction="10000"/>
          </a:bodyPr>
          <a:lstStyle/>
          <a:p>
            <a:r>
              <a:rPr lang="it-IT" sz="1200" dirty="0" err="1" smtClean="0">
                <a:solidFill>
                  <a:schemeClr val="tx1"/>
                </a:solidFill>
              </a:rPr>
              <a:t>rendering</a:t>
            </a:r>
            <a:r>
              <a:rPr lang="it-IT" sz="1200" dirty="0" smtClean="0">
                <a:solidFill>
                  <a:schemeClr val="tx1"/>
                </a:solidFill>
              </a:rPr>
              <a:t> del teatro con illuminazione globale con </a:t>
            </a:r>
            <a:r>
              <a:rPr lang="it-IT" sz="1200" dirty="0" err="1" smtClean="0">
                <a:solidFill>
                  <a:schemeClr val="tx1"/>
                </a:solidFill>
              </a:rPr>
              <a:t>texture</a:t>
            </a:r>
            <a:endParaRPr lang="it-IT" sz="1200" dirty="0" smtClean="0">
              <a:solidFill>
                <a:schemeClr val="tx1"/>
              </a:solidFill>
            </a:endParaRPr>
          </a:p>
          <a:p>
            <a:endParaRPr lang="it-IT" sz="1200" dirty="0">
              <a:solidFill>
                <a:schemeClr val="tx1"/>
              </a:solidFill>
            </a:endParaRPr>
          </a:p>
        </p:txBody>
      </p:sp>
      <p:pic>
        <p:nvPicPr>
          <p:cNvPr id="5" name="Immagine 4" descr="tav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3908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47664" y="6595120"/>
            <a:ext cx="6400800" cy="262880"/>
          </a:xfrm>
        </p:spPr>
        <p:txBody>
          <a:bodyPr>
            <a:normAutofit lnSpcReduction="10000"/>
          </a:bodyPr>
          <a:lstStyle/>
          <a:p>
            <a:r>
              <a:rPr lang="it-IT" sz="1200" dirty="0" err="1" smtClean="0">
                <a:solidFill>
                  <a:schemeClr val="tx1"/>
                </a:solidFill>
              </a:rPr>
              <a:t>rendering</a:t>
            </a:r>
            <a:r>
              <a:rPr lang="it-IT" sz="1200" dirty="0" smtClean="0">
                <a:solidFill>
                  <a:schemeClr val="tx1"/>
                </a:solidFill>
              </a:rPr>
              <a:t> del teatro con illuminazione globale</a:t>
            </a:r>
          </a:p>
          <a:p>
            <a:endParaRPr lang="it-IT" sz="1200" dirty="0">
              <a:solidFill>
                <a:schemeClr val="tx1"/>
              </a:solidFill>
            </a:endParaRPr>
          </a:p>
        </p:txBody>
      </p:sp>
      <p:pic>
        <p:nvPicPr>
          <p:cNvPr id="5" name="Immagine 4" descr="HPvirtuale6.t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504056"/>
          </a:xfrm>
        </p:spPr>
        <p:txBody>
          <a:bodyPr>
            <a:normAutofit fontScale="90000"/>
          </a:bodyPr>
          <a:lstStyle/>
          <a:p>
            <a:pPr algn="l"/>
            <a:r>
              <a:rPr lang="it-IT" sz="1600" dirty="0" smtClean="0">
                <a:latin typeface="Arial Rounded MT Bold" pitchFamily="34" charset="0"/>
              </a:rPr>
              <a:t/>
            </a:r>
            <a:br>
              <a:rPr lang="it-IT" sz="1600" dirty="0" smtClean="0">
                <a:latin typeface="Arial Rounded MT Bold" pitchFamily="34" charset="0"/>
              </a:rPr>
            </a:br>
            <a:r>
              <a:rPr lang="it-IT" sz="1600" b="1" dirty="0" smtClean="0">
                <a:latin typeface="Arial Rounded MT Bold" pitchFamily="34" charset="0"/>
              </a:rPr>
              <a:t> </a:t>
            </a:r>
            <a:r>
              <a:rPr lang="it-IT" sz="1600" b="1" dirty="0" smtClean="0"/>
              <a:t>dal rilievo al modello</a:t>
            </a:r>
            <a:endParaRPr lang="it-IT" sz="1600" b="1" dirty="0">
              <a:latin typeface="+mn-lt"/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47664" y="6595120"/>
            <a:ext cx="6400800" cy="262880"/>
          </a:xfrm>
        </p:spPr>
        <p:txBody>
          <a:bodyPr>
            <a:normAutofit lnSpcReduction="10000"/>
          </a:bodyPr>
          <a:lstStyle/>
          <a:p>
            <a:r>
              <a:rPr lang="it-IT" sz="1200" dirty="0" smtClean="0">
                <a:solidFill>
                  <a:schemeClr val="tx1"/>
                </a:solidFill>
              </a:rPr>
              <a:t>ricostruzione della pianta in CAD </a:t>
            </a:r>
            <a:endParaRPr lang="it-IT" sz="1200" dirty="0">
              <a:solidFill>
                <a:schemeClr val="tx1"/>
              </a:solidFill>
            </a:endParaRPr>
          </a:p>
        </p:txBody>
      </p:sp>
      <p:pic>
        <p:nvPicPr>
          <p:cNvPr id="6" name="Immagine 5" descr="cad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675997"/>
            <a:ext cx="9144000" cy="55060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504056"/>
          </a:xfrm>
        </p:spPr>
        <p:txBody>
          <a:bodyPr>
            <a:normAutofit fontScale="90000"/>
          </a:bodyPr>
          <a:lstStyle/>
          <a:p>
            <a:pPr algn="l"/>
            <a:r>
              <a:rPr lang="it-IT" sz="1600" dirty="0" smtClean="0">
                <a:latin typeface="Arial Rounded MT Bold" pitchFamily="34" charset="0"/>
              </a:rPr>
              <a:t/>
            </a:r>
            <a:br>
              <a:rPr lang="it-IT" sz="1600" dirty="0" smtClean="0">
                <a:latin typeface="Arial Rounded MT Bold" pitchFamily="34" charset="0"/>
              </a:rPr>
            </a:br>
            <a:r>
              <a:rPr lang="it-IT" sz="1600" b="1" dirty="0" smtClean="0">
                <a:latin typeface="Arial Rounded MT Bold" pitchFamily="34" charset="0"/>
              </a:rPr>
              <a:t> </a:t>
            </a:r>
            <a:r>
              <a:rPr lang="it-IT" sz="1600" b="1" dirty="0" smtClean="0"/>
              <a:t>dal rilievo al modello</a:t>
            </a:r>
            <a:endParaRPr lang="it-IT" sz="1600" b="1" dirty="0">
              <a:latin typeface="+mn-lt"/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47664" y="6595120"/>
            <a:ext cx="6400800" cy="262880"/>
          </a:xfrm>
        </p:spPr>
        <p:txBody>
          <a:bodyPr>
            <a:normAutofit lnSpcReduction="10000"/>
          </a:bodyPr>
          <a:lstStyle/>
          <a:p>
            <a:r>
              <a:rPr lang="it-IT" sz="1200" dirty="0" smtClean="0">
                <a:solidFill>
                  <a:schemeClr val="tx1"/>
                </a:solidFill>
              </a:rPr>
              <a:t>importazione della pianta nel software di modellazione </a:t>
            </a:r>
            <a:endParaRPr lang="it-IT" sz="1200" dirty="0">
              <a:solidFill>
                <a:schemeClr val="tx1"/>
              </a:solidFill>
            </a:endParaRPr>
          </a:p>
        </p:txBody>
      </p:sp>
      <p:pic>
        <p:nvPicPr>
          <p:cNvPr id="5" name="Immagine 4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793088"/>
            <a:ext cx="9144000" cy="52718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5708</TotalTime>
  <Words>486</Words>
  <Application>Microsoft Office PowerPoint</Application>
  <PresentationFormat>Presentazione su schermo (4:3)</PresentationFormat>
  <Paragraphs>118</Paragraphs>
  <Slides>72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72</vt:i4>
      </vt:variant>
    </vt:vector>
  </HeadingPairs>
  <TitlesOfParts>
    <vt:vector size="73" baseType="lpstr">
      <vt:lpstr>Tema di Office</vt:lpstr>
      <vt:lpstr>        Il restauro virtuale 3D</vt:lpstr>
      <vt:lpstr> dal rilievo al modello 3d la Stoà di marmo a Hierapolis di Frigia  (M.Limoncelli – T. Ismaelli)       </vt:lpstr>
      <vt:lpstr>     dal rilievo al modello</vt:lpstr>
      <vt:lpstr>     dal rilievo al modello</vt:lpstr>
      <vt:lpstr>     dal rilievo al modello</vt:lpstr>
      <vt:lpstr>     dal rilievo al modello</vt:lpstr>
      <vt:lpstr>  dal rilievo al modello</vt:lpstr>
      <vt:lpstr>  dal rilievo al modello</vt:lpstr>
      <vt:lpstr>  dal rilievo al modello</vt:lpstr>
      <vt:lpstr>  dal rilievo al modello</vt:lpstr>
      <vt:lpstr>  dal rilievo al modello</vt:lpstr>
      <vt:lpstr>  dal rilievo al modello</vt:lpstr>
      <vt:lpstr>  dal rilievo al modello</vt:lpstr>
      <vt:lpstr>  dal rilievo al modello</vt:lpstr>
      <vt:lpstr>  dal rilievo al modello</vt:lpstr>
      <vt:lpstr>  dal rilievo al modello</vt:lpstr>
      <vt:lpstr>  dal rilievo al modello</vt:lpstr>
      <vt:lpstr>  dal rilievo al modello</vt:lpstr>
      <vt:lpstr>  dal rilievo al modello</vt:lpstr>
      <vt:lpstr>     modelli di corrispondenza del dato     </vt:lpstr>
      <vt:lpstr>     modelli di corrispondenza del dato     </vt:lpstr>
      <vt:lpstr>     modelli di corrispondenza del dato     </vt:lpstr>
      <vt:lpstr>     modelli di corrispondenza del dato     </vt:lpstr>
      <vt:lpstr>     modelli di corrispondenza del dato     </vt:lpstr>
      <vt:lpstr>     modelli di corrispondenza del dato     </vt:lpstr>
      <vt:lpstr>     modelli di corrispondenza del dato     </vt:lpstr>
      <vt:lpstr>  il teatro romano di  Hierapolis di Frigia    (M.Limoncelli - F.Masino – G.Sobrà)       </vt:lpstr>
      <vt:lpstr>     il teatro </vt:lpstr>
      <vt:lpstr>     il teatro </vt:lpstr>
      <vt:lpstr>     il teatro </vt:lpstr>
      <vt:lpstr> </vt:lpstr>
      <vt:lpstr>Diapositiva 32</vt:lpstr>
      <vt:lpstr>Diapositiva 33</vt:lpstr>
      <vt:lpstr>Diapositiva 34</vt:lpstr>
      <vt:lpstr>Diapositiva 35</vt:lpstr>
      <vt:lpstr>     modelli di corrispondenza del dato     </vt:lpstr>
      <vt:lpstr>     modelli di corrispondenza del dato     </vt:lpstr>
      <vt:lpstr>     modelli di corrispondenza del dato     </vt:lpstr>
      <vt:lpstr>     modelli di corrispondenza del dato     </vt:lpstr>
      <vt:lpstr>     modelli di corrispondenza del dato     </vt:lpstr>
      <vt:lpstr> </vt:lpstr>
      <vt:lpstr>Diapositiva 42</vt:lpstr>
      <vt:lpstr>     modelli di corrispondenza del dato     </vt:lpstr>
      <vt:lpstr>     modelli di corrispondenza del dato     </vt:lpstr>
      <vt:lpstr>     modelli di corrispondenza del dato     </vt:lpstr>
      <vt:lpstr>     modelli di corrispondenza del dato     </vt:lpstr>
      <vt:lpstr>     modelli di corrispondenza del dato     </vt:lpstr>
      <vt:lpstr>     modelli di corrispondenza del dato     </vt:lpstr>
      <vt:lpstr>Diapositiva 49</vt:lpstr>
      <vt:lpstr>Diapositiva 50</vt:lpstr>
      <vt:lpstr>Diapositiva 51</vt:lpstr>
      <vt:lpstr>Diapositiva 52</vt:lpstr>
      <vt:lpstr>Diapositiva 53</vt:lpstr>
      <vt:lpstr>Diapositiva 54</vt:lpstr>
      <vt:lpstr>Diapositiva 55</vt:lpstr>
      <vt:lpstr>Diapositiva 56</vt:lpstr>
      <vt:lpstr>Diapositiva 57</vt:lpstr>
      <vt:lpstr> </vt:lpstr>
      <vt:lpstr>Diapositiva 59</vt:lpstr>
      <vt:lpstr> </vt:lpstr>
      <vt:lpstr> </vt:lpstr>
      <vt:lpstr>Diapositiva 62</vt:lpstr>
      <vt:lpstr>     modelli di corrispondenza del dato     </vt:lpstr>
      <vt:lpstr>     modelli di corrispondenza del dato     </vt:lpstr>
      <vt:lpstr>Diapositiva 65</vt:lpstr>
      <vt:lpstr>Diapositiva 66</vt:lpstr>
      <vt:lpstr>Diapositiva 67</vt:lpstr>
      <vt:lpstr> </vt:lpstr>
      <vt:lpstr>Diapositiva 69</vt:lpstr>
      <vt:lpstr> </vt:lpstr>
      <vt:lpstr>Diapositiva 71</vt:lpstr>
      <vt:lpstr>Diapositiva 72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Capitolo 3.    Il restauro virtuale 2D</dc:title>
  <dc:creator>MaX</dc:creator>
  <cp:lastModifiedBy>MaX</cp:lastModifiedBy>
  <cp:revision>352</cp:revision>
  <dcterms:created xsi:type="dcterms:W3CDTF">2012-02-15T12:18:08Z</dcterms:created>
  <dcterms:modified xsi:type="dcterms:W3CDTF">2012-04-02T08:43:56Z</dcterms:modified>
</cp:coreProperties>
</file>